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388" r:id="rId2"/>
    <p:sldId id="478" r:id="rId3"/>
    <p:sldId id="2016" r:id="rId4"/>
    <p:sldId id="2006" r:id="rId5"/>
    <p:sldId id="2017" r:id="rId6"/>
    <p:sldId id="2037" r:id="rId7"/>
    <p:sldId id="2039" r:id="rId8"/>
    <p:sldId id="2038" r:id="rId9"/>
    <p:sldId id="479" r:id="rId10"/>
    <p:sldId id="2018" r:id="rId11"/>
    <p:sldId id="2040" r:id="rId12"/>
    <p:sldId id="2043" r:id="rId13"/>
    <p:sldId id="2020" r:id="rId14"/>
    <p:sldId id="2056" r:id="rId15"/>
    <p:sldId id="2035" r:id="rId16"/>
    <p:sldId id="2041" r:id="rId17"/>
    <p:sldId id="2034" r:id="rId18"/>
    <p:sldId id="2046" r:id="rId19"/>
    <p:sldId id="2044" r:id="rId20"/>
    <p:sldId id="2045" r:id="rId21"/>
    <p:sldId id="2057" r:id="rId22"/>
    <p:sldId id="2036" r:id="rId23"/>
    <p:sldId id="2042" r:id="rId24"/>
    <p:sldId id="2023" r:id="rId25"/>
    <p:sldId id="2047" r:id="rId26"/>
    <p:sldId id="2049" r:id="rId27"/>
    <p:sldId id="2048" r:id="rId28"/>
    <p:sldId id="2051" r:id="rId29"/>
    <p:sldId id="2021" r:id="rId30"/>
    <p:sldId id="2024" r:id="rId31"/>
    <p:sldId id="2052" r:id="rId32"/>
    <p:sldId id="2054" r:id="rId33"/>
    <p:sldId id="2053" r:id="rId34"/>
    <p:sldId id="2055" r:id="rId3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79" autoAdjust="0"/>
    <p:restoredTop sz="96327" autoAdjust="0"/>
  </p:normalViewPr>
  <p:slideViewPr>
    <p:cSldViewPr snapToGrid="0">
      <p:cViewPr varScale="1">
        <p:scale>
          <a:sx n="56" d="100"/>
          <a:sy n="56" d="100"/>
        </p:scale>
        <p:origin x="4312" y="184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AF777-2066-5B36-F2F7-58CCF6A4B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CFE84F5-FAF9-02FB-A8B9-566E8E0C76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51B2324-D341-2443-C072-F28F89986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1144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3E6DD-327E-36EF-53BF-9EF7330D0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A11F02F-6598-0BBA-BB29-462964CC4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9654371-D1A6-8C78-FF23-1E55EA952F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0024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68EB2-DF06-814D-0CC2-504A09690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56DCBA7-0018-4E43-1D68-6772E7235C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735F6E-DCCD-3130-F97F-E653C7A6AA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337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71C7C-E1A2-16E6-DEAB-2B01326CA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08AB7D0-D582-92F5-DF4F-0561DE0329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A1B1D2A-1744-CFD8-ABEE-70B027760C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9310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4F2-6851-D11F-2BC4-A0BFFB62B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C58A9AC-34B3-6029-27DF-7E8343DD3B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C994032-F58B-CDBC-96B3-7647CA0F9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454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A221D-3E60-E473-6EAE-77F40433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1C44AFC-9EE5-9390-35AA-5972C4AC81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05A3EF5-C41D-51B7-595A-4011366C1D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7505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707A-44DE-E4BB-DA0D-73284400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6E96BE3-26C5-9F21-986B-AC6E577382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F141E70-4CEF-2988-FDBB-39EF12397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743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F71D8-C3CF-6410-71EC-0E756EF59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B252A95-AEBD-9B5E-8987-FD0478D379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5FDDF08-C5A9-0A14-51C0-B5606D1AC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8405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40EF5-3B7B-2998-4B4D-C76ED1726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F8EA627-26DF-06E4-4C3D-BC588C1204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1D1FDF1-9003-F11C-0ABE-A8F2ADF88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2995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3A7F6-B746-B2C6-026D-0EC110E4B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7661D4B-94B5-7488-87C1-9F3DD4963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534858E-943F-C249-A171-E1E0D84017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3692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19C48-62F4-A8A2-2F8C-06C865E1C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0A7AAC9-8A5D-3C86-C33D-0761D4D567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8EFE7E68-5A01-E020-4712-D6E5BDB88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289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19C48-62F4-A8A2-2F8C-06C865E1C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0A7AAC9-8A5D-3C86-C33D-0761D4D567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8EFE7E68-5A01-E020-4712-D6E5BDB88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6541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06029-D683-B991-186C-ADF55CFB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5437BAB-19F9-6003-331D-171FBF64E4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0ADC31B-FE70-105D-726F-1321AD9888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335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56FF-AB96-3143-280B-E36F3B59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516ECD-F452-AA2D-D873-F8A57DC5BC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310E9AC-9215-2B5F-4BB3-72A1A41DE9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9315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7A89E-F088-700B-E819-26EE9E529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41B1396-A2F4-8E45-2714-B2A02B581F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497F0E6-1CE4-8ABC-C5C5-6F8554EDE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6061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FD123-1227-1E89-04ED-8517A5445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322A59B-3F69-5B43-111B-C71108E9F5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883EF32A-3877-3C82-697F-99E55A95C3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2063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67A02-7838-ADAE-8886-E388906E9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5627287-C498-1A66-6B3F-6CDEEEA9D3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CD3E02F-483E-22B0-8910-8EBCBAFFFA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1842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169A2-3756-5905-261E-807804F04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4070943-504D-0DD4-D2D5-FB4AE29E3F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EB769C1-157F-8621-48FA-CBDCCEC03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286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B7999-F731-3803-2C04-1ECE7918A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B1BA1F7-892F-658D-54BB-4DEBE4121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58A6EAB-747A-5FCD-E2A2-4530F20638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3682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A63AF-728E-DADD-5958-CEA4FB87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F6E8334-73EF-392A-0A00-351375381C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61E3FF4-8C36-7E7D-41C1-5A97B975E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511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80812-A699-16D2-EF9C-2EBFF5FE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BB79524-34E0-E782-390C-62894E68B0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CD31688-01F2-B207-5892-CB0E8024AA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9518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47DFE-E699-4BDC-4FB9-0D481C89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DC901FA-C887-2B1B-1DD1-5190D07317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724E28E-027A-E786-09FE-63F355A3E3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677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E02A5-B6E5-8FBA-D0A3-E94AEE81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AEC8504-A847-5621-B272-B708CF18A8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74163C4-E3F4-B166-5854-A8C43BE2C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427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150C5-F7B1-093E-B982-E2816AB02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F83569C-CBD8-52F7-77D6-7E254471CF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2ABA934-1D49-AD74-307A-E7FE8D0E1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0468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D523-B282-9A07-48AA-4D547A1B4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EF17C2D-AF02-F575-6E7F-80CF7F296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BA20A3C-1D05-C281-A44D-851252CF4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727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62303-9298-96FF-634B-20CFD1092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D2D7751-A606-19D9-7EEE-C4FBF302C8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C40F7CA-2D76-31D6-410B-52362C791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676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9579-6583-4694-2C25-B905EC07D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0D6DB1A-EEB9-302F-5333-24F29889B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5E9FCF6-0624-73DA-ED98-CBF4C0E37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05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WulQ1ZSE3c?start=217&amp;feature=oembed" TargetMode="Externa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CEiOnuODac?start=36&amp;feature=oembed" TargetMode="Externa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B_4KB72res?start=116&amp;feature=oembed" TargetMode="Externa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yqwLiowZiU?start=153&amp;feature=oembed" TargetMode="Externa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6R_3jHeimiE?start=78&amp;feature=oembed" TargetMode="External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N_4VpzmKY0?start=93&amp;feature=oembed" TargetMode="External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9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0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“Action 1”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C2C74-8A5D-DA1E-5610-4F3B98C2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92F511A-48E0-FAA2-DC88-7422EF27E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3E68F5F-BBA3-CD16-53DC-2D6F9EC95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82AC948-CEDE-6732-387F-C192FC38B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Types and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E1F5F2-0A08-3BB5-719F-EBEF93C5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9" y="1784410"/>
            <a:ext cx="10587872" cy="467406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026A43C-DB1D-FF57-038E-F626F5BDD174}"/>
              </a:ext>
            </a:extLst>
          </p:cNvPr>
          <p:cNvSpPr/>
          <p:nvPr/>
        </p:nvSpPr>
        <p:spPr bwMode="auto">
          <a:xfrm>
            <a:off x="575569" y="2536489"/>
            <a:ext cx="2335567" cy="2550415"/>
          </a:xfrm>
          <a:custGeom>
            <a:avLst/>
            <a:gdLst>
              <a:gd name="connsiteX0" fmla="*/ 0 w 2335567"/>
              <a:gd name="connsiteY0" fmla="*/ 1275208 h 2550415"/>
              <a:gd name="connsiteX1" fmla="*/ 1167784 w 2335567"/>
              <a:gd name="connsiteY1" fmla="*/ 0 h 2550415"/>
              <a:gd name="connsiteX2" fmla="*/ 2335568 w 2335567"/>
              <a:gd name="connsiteY2" fmla="*/ 1275208 h 2550415"/>
              <a:gd name="connsiteX3" fmla="*/ 1167784 w 2335567"/>
              <a:gd name="connsiteY3" fmla="*/ 2550416 h 2550415"/>
              <a:gd name="connsiteX4" fmla="*/ 0 w 2335567"/>
              <a:gd name="connsiteY4" fmla="*/ 1275208 h 255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5567" h="2550415" extrusionOk="0">
                <a:moveTo>
                  <a:pt x="0" y="1275208"/>
                </a:moveTo>
                <a:cubicBezTo>
                  <a:pt x="-77551" y="523095"/>
                  <a:pt x="433483" y="33535"/>
                  <a:pt x="1167784" y="0"/>
                </a:cubicBezTo>
                <a:cubicBezTo>
                  <a:pt x="1919145" y="22402"/>
                  <a:pt x="2227030" y="574381"/>
                  <a:pt x="2335568" y="1275208"/>
                </a:cubicBezTo>
                <a:cubicBezTo>
                  <a:pt x="2280559" y="2033205"/>
                  <a:pt x="1803555" y="2601148"/>
                  <a:pt x="1167784" y="2550416"/>
                </a:cubicBezTo>
                <a:cubicBezTo>
                  <a:pt x="503688" y="2539940"/>
                  <a:pt x="96078" y="2025393"/>
                  <a:pt x="0" y="1275208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127AA0-28FB-0707-4716-05A32EB4AFAA}"/>
              </a:ext>
            </a:extLst>
          </p:cNvPr>
          <p:cNvSpPr/>
          <p:nvPr/>
        </p:nvSpPr>
        <p:spPr bwMode="auto">
          <a:xfrm>
            <a:off x="3622090" y="1553561"/>
            <a:ext cx="2473910" cy="2361493"/>
          </a:xfrm>
          <a:custGeom>
            <a:avLst/>
            <a:gdLst>
              <a:gd name="connsiteX0" fmla="*/ 0 w 2473910"/>
              <a:gd name="connsiteY0" fmla="*/ 1180747 h 2361493"/>
              <a:gd name="connsiteX1" fmla="*/ 1236955 w 2473910"/>
              <a:gd name="connsiteY1" fmla="*/ 0 h 2361493"/>
              <a:gd name="connsiteX2" fmla="*/ 2473910 w 2473910"/>
              <a:gd name="connsiteY2" fmla="*/ 1180747 h 2361493"/>
              <a:gd name="connsiteX3" fmla="*/ 1236955 w 2473910"/>
              <a:gd name="connsiteY3" fmla="*/ 2361494 h 2361493"/>
              <a:gd name="connsiteX4" fmla="*/ 0 w 2473910"/>
              <a:gd name="connsiteY4" fmla="*/ 1180747 h 236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910" h="2361493" extrusionOk="0">
                <a:moveTo>
                  <a:pt x="0" y="1180747"/>
                </a:moveTo>
                <a:cubicBezTo>
                  <a:pt x="-108295" y="461839"/>
                  <a:pt x="463882" y="33749"/>
                  <a:pt x="1236955" y="0"/>
                </a:cubicBezTo>
                <a:cubicBezTo>
                  <a:pt x="1939084" y="3995"/>
                  <a:pt x="2376346" y="531740"/>
                  <a:pt x="2473910" y="1180747"/>
                </a:cubicBezTo>
                <a:cubicBezTo>
                  <a:pt x="2431197" y="1874568"/>
                  <a:pt x="1904001" y="2450509"/>
                  <a:pt x="1236955" y="2361494"/>
                </a:cubicBezTo>
                <a:cubicBezTo>
                  <a:pt x="488098" y="2325545"/>
                  <a:pt x="104038" y="1882566"/>
                  <a:pt x="0" y="1180747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566886-90DB-7731-7DE2-2D428DDD62C6}"/>
              </a:ext>
            </a:extLst>
          </p:cNvPr>
          <p:cNvSpPr/>
          <p:nvPr/>
        </p:nvSpPr>
        <p:spPr bwMode="auto">
          <a:xfrm rot="1308780">
            <a:off x="7967394" y="1257945"/>
            <a:ext cx="2473910" cy="3568318"/>
          </a:xfrm>
          <a:custGeom>
            <a:avLst/>
            <a:gdLst>
              <a:gd name="connsiteX0" fmla="*/ 0 w 2473910"/>
              <a:gd name="connsiteY0" fmla="*/ 1784159 h 3568318"/>
              <a:gd name="connsiteX1" fmla="*/ 1236955 w 2473910"/>
              <a:gd name="connsiteY1" fmla="*/ 0 h 3568318"/>
              <a:gd name="connsiteX2" fmla="*/ 2473910 w 2473910"/>
              <a:gd name="connsiteY2" fmla="*/ 1784159 h 3568318"/>
              <a:gd name="connsiteX3" fmla="*/ 1236955 w 2473910"/>
              <a:gd name="connsiteY3" fmla="*/ 3568318 h 3568318"/>
              <a:gd name="connsiteX4" fmla="*/ 0 w 2473910"/>
              <a:gd name="connsiteY4" fmla="*/ 1784159 h 356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910" h="3568318" extrusionOk="0">
                <a:moveTo>
                  <a:pt x="0" y="1784159"/>
                </a:moveTo>
                <a:cubicBezTo>
                  <a:pt x="-108295" y="731996"/>
                  <a:pt x="463882" y="33749"/>
                  <a:pt x="1236955" y="0"/>
                </a:cubicBezTo>
                <a:cubicBezTo>
                  <a:pt x="1958025" y="7983"/>
                  <a:pt x="2399201" y="801171"/>
                  <a:pt x="2473910" y="1784159"/>
                </a:cubicBezTo>
                <a:cubicBezTo>
                  <a:pt x="2431197" y="2811235"/>
                  <a:pt x="1904001" y="3657333"/>
                  <a:pt x="1236955" y="3568318"/>
                </a:cubicBezTo>
                <a:cubicBezTo>
                  <a:pt x="446656" y="3509695"/>
                  <a:pt x="40246" y="2788753"/>
                  <a:pt x="0" y="1784159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7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94BD1-468D-EBED-A711-DFCFE99EB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A4FB29B-A3E9-449C-605A-388DD255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6AC4C3F-8A03-2C4A-AD97-0BF7564A6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D0E2DB8-04AE-C2E6-D42A-3B14212F4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Basic Physics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A8B5C6-D9F8-07E5-EF13-6750B37A3C70}"/>
                  </a:ext>
                </a:extLst>
              </p:cNvPr>
              <p:cNvSpPr txBox="1"/>
              <p:nvPr/>
            </p:nvSpPr>
            <p:spPr>
              <a:xfrm>
                <a:off x="2879517" y="2597374"/>
                <a:ext cx="24263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A8B5C6-D9F8-07E5-EF13-6750B37A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517" y="2597374"/>
                <a:ext cx="2426370" cy="369332"/>
              </a:xfrm>
              <a:prstGeom prst="rect">
                <a:avLst/>
              </a:prstGeom>
              <a:blipFill>
                <a:blip r:embed="rId3"/>
                <a:stretch>
                  <a:fillRect l="-2083" t="-6667" r="-364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3B5FF41-DB20-7E4E-51CD-3DA6DAA27FCB}"/>
              </a:ext>
            </a:extLst>
          </p:cNvPr>
          <p:cNvSpPr txBox="1"/>
          <p:nvPr/>
        </p:nvSpPr>
        <p:spPr>
          <a:xfrm>
            <a:off x="745723" y="2597374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Lorentz force</a:t>
            </a:r>
          </a:p>
        </p:txBody>
      </p:sp>
      <p:pic>
        <p:nvPicPr>
          <p:cNvPr id="3074" name="Picture 2" descr="Electromagnets (Solenoids) | Eclipse Magnetics">
            <a:extLst>
              <a:ext uri="{FF2B5EF4-FFF2-40B4-BE49-F238E27FC236}">
                <a16:creationId xmlns:a16="http://schemas.microsoft.com/office/drawing/2014/main" id="{6CA788A7-A172-5D00-26F5-CD240FA38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t="17051" r="6673" b="12901"/>
          <a:stretch/>
        </p:blipFill>
        <p:spPr bwMode="auto">
          <a:xfrm>
            <a:off x="809779" y="3282945"/>
            <a:ext cx="5116860" cy="316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6799BD-6697-2921-8A46-88F9072DB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990" y="3284312"/>
            <a:ext cx="3410759" cy="29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7C73B7-9B5B-4E01-7033-EE266E83FAC3}"/>
              </a:ext>
            </a:extLst>
          </p:cNvPr>
          <p:cNvSpPr txBox="1"/>
          <p:nvPr/>
        </p:nvSpPr>
        <p:spPr>
          <a:xfrm>
            <a:off x="6497310" y="6281648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(curl right hand rule for electromagnets)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1D66DF-DA4A-7C35-1AED-E6F62457123D}"/>
                  </a:ext>
                </a:extLst>
              </p:cNvPr>
              <p:cNvSpPr txBox="1"/>
              <p:nvPr/>
            </p:nvSpPr>
            <p:spPr>
              <a:xfrm>
                <a:off x="6315251" y="2610608"/>
                <a:ext cx="1326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1D66DF-DA4A-7C35-1AED-E6F624571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251" y="2610608"/>
                <a:ext cx="1326197" cy="369332"/>
              </a:xfrm>
              <a:prstGeom prst="rect">
                <a:avLst/>
              </a:prstGeom>
              <a:blipFill>
                <a:blip r:embed="rId6"/>
                <a:stretch>
                  <a:fillRect l="-4762" t="-6667" r="-381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CAA827-2B03-78B4-64D7-37156EF2140A}"/>
                  </a:ext>
                </a:extLst>
              </p:cNvPr>
              <p:cNvSpPr txBox="1"/>
              <p:nvPr/>
            </p:nvSpPr>
            <p:spPr>
              <a:xfrm>
                <a:off x="7993852" y="2593505"/>
                <a:ext cx="1318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𝑛𝑞𝑣𝐴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CAA827-2B03-78B4-64D7-37156EF21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852" y="2593505"/>
                <a:ext cx="1318631" cy="369332"/>
              </a:xfrm>
              <a:prstGeom prst="rect">
                <a:avLst/>
              </a:prstGeom>
              <a:blipFill>
                <a:blip r:embed="rId7"/>
                <a:stretch>
                  <a:fillRect l="-4762" r="-5714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1FBDB6-6571-3B55-3B42-BAD33D132970}"/>
              </a:ext>
            </a:extLst>
          </p:cNvPr>
          <p:cNvSpPr txBox="1"/>
          <p:nvPr/>
        </p:nvSpPr>
        <p:spPr>
          <a:xfrm>
            <a:off x="3473079" y="2295596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microscopic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D7319-E527-53E4-4B7C-1F11B3ED667B}"/>
              </a:ext>
            </a:extLst>
          </p:cNvPr>
          <p:cNvSpPr txBox="1"/>
          <p:nvPr/>
        </p:nvSpPr>
        <p:spPr>
          <a:xfrm>
            <a:off x="5661902" y="2278518"/>
            <a:ext cx="4990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macroscopic, net force on current-carrying conductor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2B026A-CC1A-F772-9B59-989B13327358}"/>
                  </a:ext>
                </a:extLst>
              </p:cNvPr>
              <p:cNvSpPr txBox="1"/>
              <p:nvPr/>
            </p:nvSpPr>
            <p:spPr>
              <a:xfrm>
                <a:off x="3773810" y="1319975"/>
                <a:ext cx="3902287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2B026A-CC1A-F772-9B59-989B13327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810" y="1319975"/>
                <a:ext cx="3902287" cy="968598"/>
              </a:xfrm>
              <a:prstGeom prst="rect">
                <a:avLst/>
              </a:prstGeom>
              <a:blipFill>
                <a:blip r:embed="rId8"/>
                <a:stretch>
                  <a:fillRect l="-32468" t="-160526" r="-4545" b="-2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E3D2479-E7B5-E3F8-3FD9-4E30550296BF}"/>
              </a:ext>
            </a:extLst>
          </p:cNvPr>
          <p:cNvSpPr txBox="1"/>
          <p:nvPr/>
        </p:nvSpPr>
        <p:spPr>
          <a:xfrm>
            <a:off x="419067" y="1546057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Ampere-Maxwell Law</a:t>
            </a:r>
          </a:p>
        </p:txBody>
      </p:sp>
      <p:pic>
        <p:nvPicPr>
          <p:cNvPr id="1026" name="Picture 2" descr="Lorentz force">
            <a:extLst>
              <a:ext uri="{FF2B5EF4-FFF2-40B4-BE49-F238E27FC236}">
                <a16:creationId xmlns:a16="http://schemas.microsoft.com/office/drawing/2014/main" id="{C75A083F-788E-42F5-A580-B965B10B8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201" y="2589053"/>
            <a:ext cx="2231928" cy="150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8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  <p:bldP spid="5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B5039-1707-9EDA-83B4-0F263232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4C88156-D624-96C1-60B6-4C5DDB764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44841E9-20E7-F151-0B94-04620D62B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0F8088E-3FA8-BCE2-DF85-1F7B2EE41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Basic Physics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A8DE9-B7F6-41EB-6CED-E4111525BAE1}"/>
                  </a:ext>
                </a:extLst>
              </p:cNvPr>
              <p:cNvSpPr txBox="1"/>
              <p:nvPr/>
            </p:nvSpPr>
            <p:spPr>
              <a:xfrm>
                <a:off x="763479" y="1410970"/>
                <a:ext cx="1919756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A8DE9-B7F6-41EB-6CED-E4111525B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79" y="1410970"/>
                <a:ext cx="1919756" cy="761683"/>
              </a:xfrm>
              <a:prstGeom prst="rect">
                <a:avLst/>
              </a:prstGeom>
              <a:blipFill>
                <a:blip r:embed="rId3"/>
                <a:stretch>
                  <a:fillRect l="-3289" t="-6557" r="-65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CDA1C1-626B-4C64-C6E2-8A665E207D38}"/>
                  </a:ext>
                </a:extLst>
              </p:cNvPr>
              <p:cNvSpPr txBox="1"/>
              <p:nvPr/>
            </p:nvSpPr>
            <p:spPr>
              <a:xfrm>
                <a:off x="3975706" y="1654639"/>
                <a:ext cx="12209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CDA1C1-626B-4C64-C6E2-8A665E207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706" y="1654639"/>
                <a:ext cx="1220975" cy="369332"/>
              </a:xfrm>
              <a:prstGeom prst="rect">
                <a:avLst/>
              </a:prstGeom>
              <a:blipFill>
                <a:blip r:embed="rId4"/>
                <a:stretch>
                  <a:fillRect l="-412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D39059-8CB2-D3B0-40D3-6720443BFC46}"/>
                  </a:ext>
                </a:extLst>
              </p:cNvPr>
              <p:cNvSpPr txBox="1"/>
              <p:nvPr/>
            </p:nvSpPr>
            <p:spPr>
              <a:xfrm>
                <a:off x="525091" y="3487697"/>
                <a:ext cx="4760790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D39059-8CB2-D3B0-40D3-6720443BF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1" y="3487697"/>
                <a:ext cx="4760790" cy="763671"/>
              </a:xfrm>
              <a:prstGeom prst="rect">
                <a:avLst/>
              </a:prstGeom>
              <a:blipFill>
                <a:blip r:embed="rId5"/>
                <a:stretch>
                  <a:fillRect l="-1596" t="-163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61CD80-BB16-8CFB-F41E-77B3C822162A}"/>
                  </a:ext>
                </a:extLst>
              </p:cNvPr>
              <p:cNvSpPr txBox="1"/>
              <p:nvPr/>
            </p:nvSpPr>
            <p:spPr>
              <a:xfrm>
                <a:off x="600552" y="5231722"/>
                <a:ext cx="2418546" cy="1377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61CD80-BB16-8CFB-F41E-77B3C8221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2" y="5231722"/>
                <a:ext cx="2418546" cy="1377685"/>
              </a:xfrm>
              <a:prstGeom prst="rect">
                <a:avLst/>
              </a:prstGeom>
              <a:blipFill>
                <a:blip r:embed="rId6"/>
                <a:stretch>
                  <a:fillRect t="-909" b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8DCEA71-6783-0CF2-FEF4-E755FF8DAB42}"/>
              </a:ext>
            </a:extLst>
          </p:cNvPr>
          <p:cNvSpPr txBox="1"/>
          <p:nvPr/>
        </p:nvSpPr>
        <p:spPr>
          <a:xfrm>
            <a:off x="3171160" y="5689731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steady state velocity</a:t>
            </a:r>
          </a:p>
        </p:txBody>
      </p:sp>
      <p:pic>
        <p:nvPicPr>
          <p:cNvPr id="3076" name="Picture 4" descr="DC Motors">
            <a:extLst>
              <a:ext uri="{FF2B5EF4-FFF2-40B4-BE49-F238E27FC236}">
                <a16:creationId xmlns:a16="http://schemas.microsoft.com/office/drawing/2014/main" id="{D4AFD9A0-780A-D029-D867-5CE1CE12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816" y="2654132"/>
            <a:ext cx="6308543" cy="296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B679-37FF-F00E-4294-D773D385C0E1}"/>
              </a:ext>
            </a:extLst>
          </p:cNvPr>
          <p:cNvSpPr txBox="1"/>
          <p:nvPr/>
        </p:nvSpPr>
        <p:spPr>
          <a:xfrm>
            <a:off x="763479" y="2365897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armature current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F58FB-9BC3-54F8-EB4D-A0983900B66C}"/>
              </a:ext>
            </a:extLst>
          </p:cNvPr>
          <p:cNvSpPr txBox="1"/>
          <p:nvPr/>
        </p:nvSpPr>
        <p:spPr>
          <a:xfrm>
            <a:off x="3682284" y="2237059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armature torque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CEE84-53DD-17D4-DC1E-CE26D5629A98}"/>
              </a:ext>
            </a:extLst>
          </p:cNvPr>
          <p:cNvSpPr txBox="1"/>
          <p:nvPr/>
        </p:nvSpPr>
        <p:spPr>
          <a:xfrm>
            <a:off x="1368646" y="4251368"/>
            <a:ext cx="349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full equation of motion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E8B665-0D5D-623B-C960-EB338A87AB50}"/>
              </a:ext>
            </a:extLst>
          </p:cNvPr>
          <p:cNvSpPr txBox="1"/>
          <p:nvPr/>
        </p:nvSpPr>
        <p:spPr>
          <a:xfrm>
            <a:off x="2341283" y="113536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“back emf” constant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2AF6E-1018-4CFC-0110-ADBDAFCBDBE3}"/>
              </a:ext>
            </a:extLst>
          </p:cNvPr>
          <p:cNvSpPr txBox="1"/>
          <p:nvPr/>
        </p:nvSpPr>
        <p:spPr>
          <a:xfrm>
            <a:off x="4769514" y="113050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motor torque constant</a:t>
            </a:r>
          </a:p>
        </p:txBody>
      </p:sp>
    </p:spTree>
    <p:extLst>
      <p:ext uri="{BB962C8B-B14F-4D97-AF65-F5344CB8AC3E}">
        <p14:creationId xmlns:p14="http://schemas.microsoft.com/office/powerpoint/2010/main" val="241753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9" grpId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AB610-E9E1-C00B-F76D-AF18E5C04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D591ACE-F2C5-3C81-BF57-14BCF27C4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4F35B53-C2D9-BA3A-3F52-5B1C879D6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DC7779B-A665-7026-83D6-27B733BCA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Brushed DC Motor</a:t>
            </a:r>
          </a:p>
        </p:txBody>
      </p:sp>
      <p:pic>
        <p:nvPicPr>
          <p:cNvPr id="4" name="Online Media 3" descr="How does an Electric Motor work?  (DC Motor)">
            <a:hlinkClick r:id="" action="ppaction://media"/>
            <a:extLst>
              <a:ext uri="{FF2B5EF4-FFF2-40B4-BE49-F238E27FC236}">
                <a16:creationId xmlns:a16="http://schemas.microsoft.com/office/drawing/2014/main" id="{70774BDB-6969-8281-02D9-CD0338C9FD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B262E5-F7FA-C689-A2D3-B4C9FAC1AA3A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7:10</a:t>
            </a:r>
          </a:p>
        </p:txBody>
      </p:sp>
    </p:spTree>
    <p:extLst>
      <p:ext uri="{BB962C8B-B14F-4D97-AF65-F5344CB8AC3E}">
        <p14:creationId xmlns:p14="http://schemas.microsoft.com/office/powerpoint/2010/main" val="324861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EC50F-BD49-24D3-BA7F-EF87B7076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1F484AE-352B-8FDC-FAF5-C32CF9208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AD5086B-B0F5-56C5-3F59-105A74AE2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06CAF4F-2D95-6A83-7BD4-895E2AF0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Brushed vs Brushless</a:t>
            </a:r>
          </a:p>
        </p:txBody>
      </p:sp>
      <p:pic>
        <p:nvPicPr>
          <p:cNvPr id="2050" name="Picture 2" descr="Difference Between Brushed And Brushless Motors – Progressive Automations">
            <a:extLst>
              <a:ext uri="{FF2B5EF4-FFF2-40B4-BE49-F238E27FC236}">
                <a16:creationId xmlns:a16="http://schemas.microsoft.com/office/drawing/2014/main" id="{9F990986-EF81-7F13-225F-7CE877F9A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85" y="1880089"/>
            <a:ext cx="9274932" cy="44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D404AE-73A7-92ED-8265-C0DC26B7570E}"/>
              </a:ext>
            </a:extLst>
          </p:cNvPr>
          <p:cNvSpPr/>
          <p:nvPr/>
        </p:nvSpPr>
        <p:spPr bwMode="auto">
          <a:xfrm>
            <a:off x="8836269" y="2039815"/>
            <a:ext cx="1635369" cy="92319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9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A05C3-C1B4-1E3D-FDD0-47178879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AC350CA-EE91-8CA2-9172-D4821E377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CA2470C-D054-6C73-40E0-39E1342A7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8BD1B4F-DD14-181E-E2E8-8838DBF16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Brushless DC Motor</a:t>
            </a:r>
          </a:p>
        </p:txBody>
      </p:sp>
      <p:pic>
        <p:nvPicPr>
          <p:cNvPr id="12" name="Online Media 11" descr="Brushless DC Motor, How it works ?">
            <a:hlinkClick r:id="" action="ppaction://media"/>
            <a:extLst>
              <a:ext uri="{FF2B5EF4-FFF2-40B4-BE49-F238E27FC236}">
                <a16:creationId xmlns:a16="http://schemas.microsoft.com/office/drawing/2014/main" id="{D484BD65-62A5-7489-660E-AAE2BDDB84B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38054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7C69A2-8D2F-59A7-684F-4A18CE50A1FD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2:40</a:t>
            </a:r>
          </a:p>
        </p:txBody>
      </p:sp>
    </p:spTree>
    <p:extLst>
      <p:ext uri="{BB962C8B-B14F-4D97-AF65-F5344CB8AC3E}">
        <p14:creationId xmlns:p14="http://schemas.microsoft.com/office/powerpoint/2010/main" val="36857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8DE8-3AE9-7450-861C-6FF41B27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BBB636B-95A5-26FD-479C-37339A7DF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6FC84D1-1229-BCAB-D223-53ADAADF6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3499915-CF00-1356-64F1-1DC6E8C28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Brushed vs Brushless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26B3C-2C56-2D29-E6D7-BB2763A788CD}"/>
              </a:ext>
            </a:extLst>
          </p:cNvPr>
          <p:cNvSpPr txBox="1"/>
          <p:nvPr/>
        </p:nvSpPr>
        <p:spPr>
          <a:xfrm>
            <a:off x="461638" y="1256385"/>
            <a:ext cx="110526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Rotor vs stator: </a:t>
            </a:r>
            <a:r>
              <a:rPr lang="en-US" dirty="0"/>
              <a:t>In brushed motors, the rotor has the electromagnet and the stator has permanent magnets. Brushless are the opposite. 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Physical contact vs control complexity: </a:t>
            </a:r>
            <a:r>
              <a:rPr lang="en-US" dirty="0"/>
              <a:t>Brushed motors use physical contact for commutation. Brushless motors require electronic controller to time the switching. 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High performance vs cost and integration simplicity: </a:t>
            </a:r>
            <a:r>
              <a:rPr lang="en-US" dirty="0"/>
              <a:t>Brushless motors are better by every metric, but are more expensive and more complex to integrate.</a:t>
            </a:r>
            <a:endParaRPr lang="en-US" b="1" dirty="0"/>
          </a:p>
        </p:txBody>
      </p:sp>
      <p:pic>
        <p:nvPicPr>
          <p:cNvPr id="5122" name="Picture 2" descr="2024 Super Large Commercial Drone For Sales Guide | Autelpilot">
            <a:extLst>
              <a:ext uri="{FF2B5EF4-FFF2-40B4-BE49-F238E27FC236}">
                <a16:creationId xmlns:a16="http://schemas.microsoft.com/office/drawing/2014/main" id="{5C533D05-FDCC-CBFB-4716-7729A9656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55" y="4806883"/>
            <a:ext cx="3241828" cy="18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razyflie 2.0 | Bitcraze">
            <a:extLst>
              <a:ext uri="{FF2B5EF4-FFF2-40B4-BE49-F238E27FC236}">
                <a16:creationId xmlns:a16="http://schemas.microsoft.com/office/drawing/2014/main" id="{65D23499-B3CA-8650-D27C-B2573B97D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88" y="4847489"/>
            <a:ext cx="1835726" cy="18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C6FD67-BE05-ECFB-6ED9-CBFF86093E14}"/>
              </a:ext>
            </a:extLst>
          </p:cNvPr>
          <p:cNvSpPr txBox="1"/>
          <p:nvPr/>
        </p:nvSpPr>
        <p:spPr>
          <a:xfrm>
            <a:off x="3064754" y="6381795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Brushed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4C94B-CDC7-935B-CC32-DA55DC028DA2}"/>
              </a:ext>
            </a:extLst>
          </p:cNvPr>
          <p:cNvSpPr txBox="1"/>
          <p:nvPr/>
        </p:nvSpPr>
        <p:spPr>
          <a:xfrm>
            <a:off x="6687993" y="638179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Brushless</a:t>
            </a:r>
          </a:p>
        </p:txBody>
      </p:sp>
    </p:spTree>
    <p:extLst>
      <p:ext uri="{BB962C8B-B14F-4D97-AF65-F5344CB8AC3E}">
        <p14:creationId xmlns:p14="http://schemas.microsoft.com/office/powerpoint/2010/main" val="3091732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8FA8B-B03C-48C5-3ACD-4E86613BB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5F4DBEF-ED28-2007-EFE9-E690FB39C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74B3A24-F9C7-B236-2C11-6E261E216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62A3162-C66F-070A-3827-32B34AD1C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Servos</a:t>
            </a:r>
          </a:p>
        </p:txBody>
      </p:sp>
      <p:pic>
        <p:nvPicPr>
          <p:cNvPr id="6146" name="Picture 2" descr="Arduino Servo Motor Interfacing With Arduino Uno | Arduino">
            <a:extLst>
              <a:ext uri="{FF2B5EF4-FFF2-40B4-BE49-F238E27FC236}">
                <a16:creationId xmlns:a16="http://schemas.microsoft.com/office/drawing/2014/main" id="{B69A7F0B-DB11-AEFB-1DF2-52267579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62" y="1679575"/>
            <a:ext cx="3970874" cy="29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YD061217">
            <a:extLst>
              <a:ext uri="{FF2B5EF4-FFF2-40B4-BE49-F238E27FC236}">
                <a16:creationId xmlns:a16="http://schemas.microsoft.com/office/drawing/2014/main" id="{983A72D3-F50C-922D-82E0-0C79D889C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0" t="18502" r="19210" b="18105"/>
          <a:stretch/>
        </p:blipFill>
        <p:spPr bwMode="auto">
          <a:xfrm>
            <a:off x="2692490" y="1527399"/>
            <a:ext cx="2947386" cy="304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3EBC9D-E07E-8271-CFA1-57B184BB5D7D}"/>
              </a:ext>
            </a:extLst>
          </p:cNvPr>
          <p:cNvSpPr txBox="1"/>
          <p:nvPr/>
        </p:nvSpPr>
        <p:spPr>
          <a:xfrm>
            <a:off x="2742302" y="4672751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DC 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0EC53-4C80-D0F2-9F5F-0AC34AB63324}"/>
              </a:ext>
            </a:extLst>
          </p:cNvPr>
          <p:cNvSpPr txBox="1"/>
          <p:nvPr/>
        </p:nvSpPr>
        <p:spPr>
          <a:xfrm>
            <a:off x="8078999" y="4672751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RC servo</a:t>
            </a:r>
          </a:p>
        </p:txBody>
      </p:sp>
    </p:spTree>
    <p:extLst>
      <p:ext uri="{BB962C8B-B14F-4D97-AF65-F5344CB8AC3E}">
        <p14:creationId xmlns:p14="http://schemas.microsoft.com/office/powerpoint/2010/main" val="10906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13771-0C26-86FE-1442-2E79A708B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B098511-AB58-1484-3354-AF78DA868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4668524-99C1-410A-B5DA-4164394EF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F95C162-D498-BA1A-37C1-139B7E0AC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Servos</a:t>
            </a:r>
          </a:p>
        </p:txBody>
      </p:sp>
      <p:pic>
        <p:nvPicPr>
          <p:cNvPr id="6152" name="Picture 8" descr="mechanical engineering - RC car steering mechanism type - Engineering Stack  Exchange">
            <a:extLst>
              <a:ext uri="{FF2B5EF4-FFF2-40B4-BE49-F238E27FC236}">
                <a16:creationId xmlns:a16="http://schemas.microsoft.com/office/drawing/2014/main" id="{A5F95BFE-2A04-5E8C-1774-F7781B51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43" y="1192649"/>
            <a:ext cx="2851312" cy="213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ileron Servos on my Guillows Sopwith Camel | timtuxworth">
            <a:extLst>
              <a:ext uri="{FF2B5EF4-FFF2-40B4-BE49-F238E27FC236}">
                <a16:creationId xmlns:a16="http://schemas.microsoft.com/office/drawing/2014/main" id="{64842B50-619F-3BF1-0C40-705A8B46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3" y="4011612"/>
            <a:ext cx="2968550" cy="16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eRo 2.0, an ultra-low cost 3D-printed robotics platform, could open swarm  robotics experimentation up to all">
            <a:extLst>
              <a:ext uri="{FF2B5EF4-FFF2-40B4-BE49-F238E27FC236}">
                <a16:creationId xmlns:a16="http://schemas.microsoft.com/office/drawing/2014/main" id="{3DDBB693-5294-66D3-13F1-A2DEC7FAB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80" y="2665526"/>
            <a:ext cx="2454073" cy="152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rduino Servo Motor Interfacing With Arduino Uno | Arduino">
            <a:extLst>
              <a:ext uri="{FF2B5EF4-FFF2-40B4-BE49-F238E27FC236}">
                <a16:creationId xmlns:a16="http://schemas.microsoft.com/office/drawing/2014/main" id="{2ACE0AF9-9604-28EC-A20E-0864C06CF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62" y="1679575"/>
            <a:ext cx="3970874" cy="29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3BFC8-357E-118C-5BB9-ED92E9AE57B5}"/>
              </a:ext>
            </a:extLst>
          </p:cNvPr>
          <p:cNvSpPr txBox="1"/>
          <p:nvPr/>
        </p:nvSpPr>
        <p:spPr>
          <a:xfrm>
            <a:off x="8078999" y="4672751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RC servo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E5003-B567-6C41-D3BA-56A6464DA6BA}"/>
              </a:ext>
            </a:extLst>
          </p:cNvPr>
          <p:cNvSpPr txBox="1"/>
          <p:nvPr/>
        </p:nvSpPr>
        <p:spPr>
          <a:xfrm>
            <a:off x="1176287" y="5665351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flap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81A6D-A0D6-AD8B-9A1D-4AF546FDA4F6}"/>
              </a:ext>
            </a:extLst>
          </p:cNvPr>
          <p:cNvSpPr txBox="1"/>
          <p:nvPr/>
        </p:nvSpPr>
        <p:spPr>
          <a:xfrm>
            <a:off x="1176287" y="3280628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30041-3F30-CB8F-A929-6F3A6B409E63}"/>
              </a:ext>
            </a:extLst>
          </p:cNvPr>
          <p:cNvSpPr txBox="1"/>
          <p:nvPr/>
        </p:nvSpPr>
        <p:spPr>
          <a:xfrm>
            <a:off x="3723644" y="4242232"/>
            <a:ext cx="2719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drive </a:t>
            </a:r>
          </a:p>
          <a:p>
            <a:r>
              <a:rPr lang="en-US" dirty="0"/>
              <a:t>(continuous servo)</a:t>
            </a:r>
          </a:p>
        </p:txBody>
      </p:sp>
    </p:spTree>
    <p:extLst>
      <p:ext uri="{BB962C8B-B14F-4D97-AF65-F5344CB8AC3E}">
        <p14:creationId xmlns:p14="http://schemas.microsoft.com/office/powerpoint/2010/main" val="37173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5C25-14A1-0F50-DC9E-C0BDECFC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D0E507B-EFE8-4FE5-56A4-B46B6C68C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E2E2594-AE2C-398E-09CD-ED96FEF89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7DDBEFE-7221-9019-4BF2-4D80E68EE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Servos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B0819-0366-46F0-08DF-2FE76DC3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0" y="3815600"/>
            <a:ext cx="5730448" cy="2733409"/>
          </a:xfrm>
          <a:prstGeom prst="rect">
            <a:avLst/>
          </a:prstGeom>
        </p:spPr>
      </p:pic>
      <p:pic>
        <p:nvPicPr>
          <p:cNvPr id="6146" name="Picture 2" descr="Arduino Servo Motor Interfacing With Arduino Uno | Arduino">
            <a:extLst>
              <a:ext uri="{FF2B5EF4-FFF2-40B4-BE49-F238E27FC236}">
                <a16:creationId xmlns:a16="http://schemas.microsoft.com/office/drawing/2014/main" id="{75527183-3BF0-8F06-35AE-2661D557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8" y="1381914"/>
            <a:ext cx="2832927" cy="212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ECEF8-8605-4540-0896-F1D43ECF9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092" y="1302015"/>
            <a:ext cx="5612980" cy="3176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C9B6E-EB35-7860-E3E5-0C5370334B6D}"/>
              </a:ext>
            </a:extLst>
          </p:cNvPr>
          <p:cNvSpPr txBox="1"/>
          <p:nvPr/>
        </p:nvSpPr>
        <p:spPr>
          <a:xfrm>
            <a:off x="8223485" y="4478556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typical </a:t>
            </a:r>
            <a:r>
              <a:rPr lang="en-US" b="1" dirty="0"/>
              <a:t>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F339E-6D0A-9843-8CF8-2E0653C8C83D}"/>
              </a:ext>
            </a:extLst>
          </p:cNvPr>
          <p:cNvSpPr txBox="1"/>
          <p:nvPr/>
        </p:nvSpPr>
        <p:spPr>
          <a:xfrm>
            <a:off x="7003497" y="5717219"/>
            <a:ext cx="4238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what’s actually happening?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D0914-FBE0-8A82-6153-1DB021E4AF27}"/>
              </a:ext>
            </a:extLst>
          </p:cNvPr>
          <p:cNvSpPr txBox="1"/>
          <p:nvPr/>
        </p:nvSpPr>
        <p:spPr>
          <a:xfrm>
            <a:off x="393471" y="6379426"/>
            <a:ext cx="525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but what’s ACTUALLY happening?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A8BA399-882A-B432-193E-3F316EB14317}"/>
              </a:ext>
            </a:extLst>
          </p:cNvPr>
          <p:cNvSpPr/>
          <p:nvPr/>
        </p:nvSpPr>
        <p:spPr bwMode="auto">
          <a:xfrm>
            <a:off x="5841507" y="4989250"/>
            <a:ext cx="3567000" cy="727969"/>
          </a:xfrm>
          <a:custGeom>
            <a:avLst/>
            <a:gdLst>
              <a:gd name="connsiteX0" fmla="*/ 3284738 w 3567000"/>
              <a:gd name="connsiteY0" fmla="*/ 0 h 727969"/>
              <a:gd name="connsiteX1" fmla="*/ 3240349 w 3567000"/>
              <a:gd name="connsiteY1" fmla="*/ 594804 h 727969"/>
              <a:gd name="connsiteX2" fmla="*/ 0 w 3567000"/>
              <a:gd name="connsiteY2" fmla="*/ 727969 h 7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7000" h="727969">
                <a:moveTo>
                  <a:pt x="3284738" y="0"/>
                </a:moveTo>
                <a:cubicBezTo>
                  <a:pt x="3536271" y="236738"/>
                  <a:pt x="3787805" y="473476"/>
                  <a:pt x="3240349" y="594804"/>
                </a:cubicBezTo>
                <a:cubicBezTo>
                  <a:pt x="2692893" y="716132"/>
                  <a:pt x="577048" y="702816"/>
                  <a:pt x="0" y="727969"/>
                </a:cubicBezTo>
              </a:path>
            </a:pathLst>
          </a:cu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339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Week 1 Recap</a:t>
            </a:r>
          </a:p>
        </p:txBody>
      </p:sp>
      <p:pic>
        <p:nvPicPr>
          <p:cNvPr id="2" name="Picture 2" descr="All Terrain Robot Wheel 130 x 59 mm (Pair) - RobotShop">
            <a:extLst>
              <a:ext uri="{FF2B5EF4-FFF2-40B4-BE49-F238E27FC236}">
                <a16:creationId xmlns:a16="http://schemas.microsoft.com/office/drawing/2014/main" id="{3AB01106-B3B3-F99D-182E-F0CEB420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1423319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7D1BA-10ED-B444-3954-EDA5B2734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933" y="1033405"/>
            <a:ext cx="2667000" cy="2565400"/>
          </a:xfrm>
          <a:prstGeom prst="rect">
            <a:avLst/>
          </a:prstGeom>
        </p:spPr>
      </p:pic>
      <p:pic>
        <p:nvPicPr>
          <p:cNvPr id="4" name="Picture 10" descr="Puck">
            <a:extLst>
              <a:ext uri="{FF2B5EF4-FFF2-40B4-BE49-F238E27FC236}">
                <a16:creationId xmlns:a16="http://schemas.microsoft.com/office/drawing/2014/main" id="{FDC11EC8-302A-746E-7556-37D71CD9A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51" y="1262296"/>
            <a:ext cx="2568376" cy="25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4C561-8732-D857-A830-38903344074B}"/>
              </a:ext>
            </a:extLst>
          </p:cNvPr>
          <p:cNvSpPr txBox="1"/>
          <p:nvPr/>
        </p:nvSpPr>
        <p:spPr>
          <a:xfrm>
            <a:off x="888273" y="3525391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616DB-113A-46B4-0244-6FF23F74C779}"/>
              </a:ext>
            </a:extLst>
          </p:cNvPr>
          <p:cNvSpPr txBox="1"/>
          <p:nvPr/>
        </p:nvSpPr>
        <p:spPr>
          <a:xfrm>
            <a:off x="4601139" y="3525391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873E7-59FD-C11C-B5DE-666AC6EF928D}"/>
              </a:ext>
            </a:extLst>
          </p:cNvPr>
          <p:cNvSpPr txBox="1"/>
          <p:nvPr/>
        </p:nvSpPr>
        <p:spPr>
          <a:xfrm>
            <a:off x="8947843" y="3525391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DF01F-0D7E-C09A-4F7D-09DB9EE35AC2}"/>
              </a:ext>
            </a:extLst>
          </p:cNvPr>
          <p:cNvSpPr txBox="1"/>
          <p:nvPr/>
        </p:nvSpPr>
        <p:spPr>
          <a:xfrm>
            <a:off x="4434428" y="3921137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sensing)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37CB1-9ECA-B3CD-FCD9-1AEB0310A3E6}"/>
              </a:ext>
            </a:extLst>
          </p:cNvPr>
          <p:cNvSpPr txBox="1"/>
          <p:nvPr/>
        </p:nvSpPr>
        <p:spPr>
          <a:xfrm>
            <a:off x="386533" y="3921138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moving)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B9067-1943-4BB9-5FF7-2088BAB0E399}"/>
              </a:ext>
            </a:extLst>
          </p:cNvPr>
          <p:cNvSpPr txBox="1"/>
          <p:nvPr/>
        </p:nvSpPr>
        <p:spPr>
          <a:xfrm>
            <a:off x="8548207" y="3921137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classification)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735997-A04C-BDD0-2239-347B3272F3E3}"/>
              </a:ext>
            </a:extLst>
          </p:cNvPr>
          <p:cNvGrpSpPr/>
          <p:nvPr/>
        </p:nvGrpSpPr>
        <p:grpSpPr>
          <a:xfrm>
            <a:off x="107038" y="4443539"/>
            <a:ext cx="11961906" cy="2304329"/>
            <a:chOff x="107038" y="4443539"/>
            <a:chExt cx="11961906" cy="2304329"/>
          </a:xfrm>
        </p:grpSpPr>
        <p:pic>
          <p:nvPicPr>
            <p:cNvPr id="12" name="Picture 2" descr="Features · User Manual">
              <a:extLst>
                <a:ext uri="{FF2B5EF4-FFF2-40B4-BE49-F238E27FC236}">
                  <a16:creationId xmlns:a16="http://schemas.microsoft.com/office/drawing/2014/main" id="{32C669DD-A7D8-352D-A675-8733EFCBB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>
                    <a:alpha val="1176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249" y="4443539"/>
              <a:ext cx="4096585" cy="230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E0C9D1-6529-98A7-0C73-01F6FFEA9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7416" y="4737752"/>
              <a:ext cx="2701528" cy="1802845"/>
            </a:xfrm>
            <a:prstGeom prst="rect">
              <a:avLst/>
            </a:prstGeom>
          </p:spPr>
        </p:pic>
        <p:pic>
          <p:nvPicPr>
            <p:cNvPr id="1026" name="Picture 2" descr="Crazyflie 2.0 | Bitcraze">
              <a:extLst>
                <a:ext uri="{FF2B5EF4-FFF2-40B4-BE49-F238E27FC236}">
                  <a16:creationId xmlns:a16="http://schemas.microsoft.com/office/drawing/2014/main" id="{6AB4366F-F9CE-02BE-B7FB-FBF089A1D6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87" b="14027"/>
            <a:stretch/>
          </p:blipFill>
          <p:spPr bwMode="auto">
            <a:xfrm>
              <a:off x="107038" y="4932076"/>
              <a:ext cx="2256514" cy="1554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59E134-F6C5-F6C6-16E0-1BACB7B9D6B7}"/>
                </a:ext>
              </a:extLst>
            </p:cNvPr>
            <p:cNvSpPr txBox="1"/>
            <p:nvPr/>
          </p:nvSpPr>
          <p:spPr>
            <a:xfrm>
              <a:off x="4237356" y="5081319"/>
              <a:ext cx="50070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Off-the-shelf research platforms let you work at high levels of the stack while abstracting out things like: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4F622-38F5-2E1E-6619-4CAEA8C40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3EB35AA-1A0F-1A4C-9D15-557EF7EFF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5D91FD5-8E45-BAFB-B845-75E070AEF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33B65BC-9D2E-FD9A-48F1-7A3C0BAB3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Servos</a:t>
            </a:r>
          </a:p>
        </p:txBody>
      </p:sp>
      <p:pic>
        <p:nvPicPr>
          <p:cNvPr id="4" name="Online Media 3" descr="How do servo motors work? | Teardown and explanation beyond the pulse.">
            <a:hlinkClick r:id="" action="ppaction://media"/>
            <a:extLst>
              <a:ext uri="{FF2B5EF4-FFF2-40B4-BE49-F238E27FC236}">
                <a16:creationId xmlns:a16="http://schemas.microsoft.com/office/drawing/2014/main" id="{62DC9611-1A94-06E8-503C-C55C39EF56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6668"/>
            <a:ext cx="12192000" cy="6888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7AF96C-4FC4-8A64-849A-5C5C65170CBD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4:10</a:t>
            </a:r>
          </a:p>
        </p:txBody>
      </p:sp>
    </p:spTree>
    <p:extLst>
      <p:ext uri="{BB962C8B-B14F-4D97-AF65-F5344CB8AC3E}">
        <p14:creationId xmlns:p14="http://schemas.microsoft.com/office/powerpoint/2010/main" val="310163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4F622-38F5-2E1E-6619-4CAEA8C40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3EB35AA-1A0F-1A4C-9D15-557EF7EFF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5D91FD5-8E45-BAFB-B845-75E070AEF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33B65BC-9D2E-FD9A-48F1-7A3C0BAB3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Servo Hacking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9EC6F-24E4-FAAF-9ADA-7B0216EA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237" y="4773746"/>
            <a:ext cx="6749563" cy="2136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5F9BBB-3F15-FB39-5214-535B6B897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236" y="2667391"/>
            <a:ext cx="6749563" cy="2136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253D8-EC1F-3D2C-DDD6-CA26BB766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235" y="531281"/>
            <a:ext cx="6749563" cy="2136110"/>
          </a:xfrm>
          <a:prstGeom prst="rect">
            <a:avLst/>
          </a:prstGeom>
        </p:spPr>
      </p:pic>
      <p:pic>
        <p:nvPicPr>
          <p:cNvPr id="3076" name="Picture 4" descr="HeRo 2.0, an ultra-low cost 3D-printed robotics platform, could open swarm  robotics experimentation up to all">
            <a:extLst>
              <a:ext uri="{FF2B5EF4-FFF2-40B4-BE49-F238E27FC236}">
                <a16:creationId xmlns:a16="http://schemas.microsoft.com/office/drawing/2014/main" id="{ECA189B9-0F44-929C-8963-4A073737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86" y="2667391"/>
            <a:ext cx="3811954" cy="237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E4B836-603F-8EF5-7C9A-A91DE7145981}"/>
              </a:ext>
            </a:extLst>
          </p:cNvPr>
          <p:cNvSpPr txBox="1"/>
          <p:nvPr/>
        </p:nvSpPr>
        <p:spPr>
          <a:xfrm>
            <a:off x="1556336" y="2233377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 seen in…</a:t>
            </a:r>
          </a:p>
        </p:txBody>
      </p:sp>
    </p:spTree>
    <p:extLst>
      <p:ext uri="{BB962C8B-B14F-4D97-AF65-F5344CB8AC3E}">
        <p14:creationId xmlns:p14="http://schemas.microsoft.com/office/powerpoint/2010/main" val="18382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F91FF-F1CC-08D3-0E28-0681E46A2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7601546-D360-1E63-89A2-581EDAF03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78790AE-AFA8-78A0-69A2-ECFA20822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5535E30-ABB7-9177-9C63-3510A92F8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Steppers</a:t>
            </a:r>
          </a:p>
        </p:txBody>
      </p:sp>
      <p:pic>
        <p:nvPicPr>
          <p:cNvPr id="5" name="Picture 4" descr="A picture containing person, holding, indoor, hand&#10;&#10;Description automatically generated">
            <a:extLst>
              <a:ext uri="{FF2B5EF4-FFF2-40B4-BE49-F238E27FC236}">
                <a16:creationId xmlns:a16="http://schemas.microsoft.com/office/drawing/2014/main" id="{3879FA21-BB8F-91B1-3501-13F40C1F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3" y="1308635"/>
            <a:ext cx="3742288" cy="2973783"/>
          </a:xfrm>
          <a:prstGeom prst="rect">
            <a:avLst/>
          </a:prstGeom>
        </p:spPr>
      </p:pic>
      <p:pic>
        <p:nvPicPr>
          <p:cNvPr id="11266" name="Picture 2" descr="003">
            <a:extLst>
              <a:ext uri="{FF2B5EF4-FFF2-40B4-BE49-F238E27FC236}">
                <a16:creationId xmlns:a16="http://schemas.microsoft.com/office/drawing/2014/main" id="{29777BBD-73CD-FA29-C8D0-1557666B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886" y="2163654"/>
            <a:ext cx="2980286" cy="298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lt text">
            <a:extLst>
              <a:ext uri="{FF2B5EF4-FFF2-40B4-BE49-F238E27FC236}">
                <a16:creationId xmlns:a16="http://schemas.microsoft.com/office/drawing/2014/main" id="{228AEF45-393E-AF50-F832-2853F7398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t="4589" r="10833" b="6345"/>
          <a:stretch/>
        </p:blipFill>
        <p:spPr bwMode="auto">
          <a:xfrm>
            <a:off x="5891529" y="2365440"/>
            <a:ext cx="3302983" cy="257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324">
            <a:extLst>
              <a:ext uri="{FF2B5EF4-FFF2-40B4-BE49-F238E27FC236}">
                <a16:creationId xmlns:a16="http://schemas.microsoft.com/office/drawing/2014/main" id="{F298DA0D-85E7-3FB0-6501-9B388550E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2" b="4113"/>
          <a:stretch/>
        </p:blipFill>
        <p:spPr bwMode="auto">
          <a:xfrm>
            <a:off x="1193415" y="4339271"/>
            <a:ext cx="2678430" cy="24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0E87F9-B5A7-FEB5-5FA1-A9013A3F5BEF}"/>
              </a:ext>
            </a:extLst>
          </p:cNvPr>
          <p:cNvSpPr txBox="1"/>
          <p:nvPr/>
        </p:nvSpPr>
        <p:spPr>
          <a:xfrm>
            <a:off x="6377912" y="5154710"/>
            <a:ext cx="5081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small step sizes, high torque, “easy” to control precisely, relatively cheap for performance you get</a:t>
            </a:r>
          </a:p>
        </p:txBody>
      </p:sp>
    </p:spTree>
    <p:extLst>
      <p:ext uri="{BB962C8B-B14F-4D97-AF65-F5344CB8AC3E}">
        <p14:creationId xmlns:p14="http://schemas.microsoft.com/office/powerpoint/2010/main" val="330359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5285-A4E4-FE1A-582F-122CFA5A0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CCE466C-8AB6-D3B2-E710-3B3CE5C04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08BDFE6-7B0A-4E94-BC78-6A819B5C6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A8D8588-C7A3-6A77-F58A-B73695870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Electromagnetic Motors: Steppers</a:t>
            </a:r>
          </a:p>
        </p:txBody>
      </p:sp>
      <p:pic>
        <p:nvPicPr>
          <p:cNvPr id="2" name="Online Media 1" descr="How does a Stepper Motor work?">
            <a:hlinkClick r:id="" action="ppaction://media"/>
            <a:extLst>
              <a:ext uri="{FF2B5EF4-FFF2-40B4-BE49-F238E27FC236}">
                <a16:creationId xmlns:a16="http://schemas.microsoft.com/office/drawing/2014/main" id="{0DBBD497-4898-9DDB-6077-4A31C6B6285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1"/>
            <a:ext cx="12192001" cy="6888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2514A-6958-C63A-4711-492A785442B3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5:11</a:t>
            </a:r>
          </a:p>
        </p:txBody>
      </p:sp>
    </p:spTree>
    <p:extLst>
      <p:ext uri="{BB962C8B-B14F-4D97-AF65-F5344CB8AC3E}">
        <p14:creationId xmlns:p14="http://schemas.microsoft.com/office/powerpoint/2010/main" val="154328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D88DA-B5B9-18A1-C5AE-5E8B48B7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0BA7E89-8526-33E0-8221-A79944509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CD1BB55-C825-C0FC-6D86-B1944B99E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48562C0-5AB5-74EA-F306-77006519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DC Motor Gearing</a:t>
            </a:r>
          </a:p>
        </p:txBody>
      </p:sp>
      <p:pic>
        <p:nvPicPr>
          <p:cNvPr id="13314" name="Picture 2" descr="dc motor performance curve basic">
            <a:extLst>
              <a:ext uri="{FF2B5EF4-FFF2-40B4-BE49-F238E27FC236}">
                <a16:creationId xmlns:a16="http://schemas.microsoft.com/office/drawing/2014/main" id="{814361F1-7F18-9DB5-6B47-C45AE760A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1"/>
          <a:stretch/>
        </p:blipFill>
        <p:spPr bwMode="auto">
          <a:xfrm>
            <a:off x="3257298" y="1165225"/>
            <a:ext cx="8771518" cy="535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DBBE80-DF80-52B2-C490-15AB7AFD3EF0}"/>
              </a:ext>
            </a:extLst>
          </p:cNvPr>
          <p:cNvSpPr txBox="1"/>
          <p:nvPr/>
        </p:nvSpPr>
        <p:spPr>
          <a:xfrm>
            <a:off x="2136555" y="6343650"/>
            <a:ext cx="102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(recommended to operate dc motor at no more than 25% of stall current)</a:t>
            </a:r>
          </a:p>
        </p:txBody>
      </p:sp>
      <p:pic>
        <p:nvPicPr>
          <p:cNvPr id="9" name="Picture 6" descr="JYD061217">
            <a:extLst>
              <a:ext uri="{FF2B5EF4-FFF2-40B4-BE49-F238E27FC236}">
                <a16:creationId xmlns:a16="http://schemas.microsoft.com/office/drawing/2014/main" id="{8DB73A04-52EF-EA21-ECCD-FC04E010E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0" t="18502" r="19210" b="18105"/>
          <a:stretch/>
        </p:blipFill>
        <p:spPr bwMode="auto">
          <a:xfrm>
            <a:off x="309911" y="1935762"/>
            <a:ext cx="2947386" cy="304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74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1BB60-5BC2-4C45-1FBC-C097FF5E2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733B934-835B-413A-E821-8F39B18DB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393506-4B11-91FA-35BD-5840D81A2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45B62B2-2FA6-6B08-CDED-A3FD35B9B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DC Motor Gearing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9AD60-663A-0FDB-52C9-9DE27CB8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305" y="1269397"/>
            <a:ext cx="4685830" cy="2679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A25D5-2C5A-A9E2-C1A5-A97CE6D0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486" y="4013027"/>
            <a:ext cx="6813904" cy="22225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DFDB8-9435-DD18-A771-E875EC984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368" y="1269396"/>
            <a:ext cx="2448024" cy="2679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7BC8E-7339-DF12-69CB-354075C43F32}"/>
              </a:ext>
            </a:extLst>
          </p:cNvPr>
          <p:cNvSpPr txBox="1"/>
          <p:nvPr/>
        </p:nvSpPr>
        <p:spPr>
          <a:xfrm>
            <a:off x="123911" y="3967290"/>
            <a:ext cx="6235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 load speed</a:t>
            </a:r>
            <a:r>
              <a:rPr lang="en-US" dirty="0"/>
              <a:t>：6600rpm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4BDAB-B7DD-93A6-1F3C-D59E0A2B5DF8}"/>
              </a:ext>
            </a:extLst>
          </p:cNvPr>
          <p:cNvSpPr txBox="1"/>
          <p:nvPr/>
        </p:nvSpPr>
        <p:spPr>
          <a:xfrm>
            <a:off x="123911" y="4345339"/>
            <a:ext cx="6235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Stall current：</a:t>
            </a:r>
            <a:r>
              <a:rPr lang="en-US" dirty="0"/>
              <a:t>0.8A。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0D4A5-5ECA-B00B-725B-205CA1B68322}"/>
              </a:ext>
            </a:extLst>
          </p:cNvPr>
          <p:cNvSpPr txBox="1"/>
          <p:nvPr/>
        </p:nvSpPr>
        <p:spPr>
          <a:xfrm>
            <a:off x="-521619" y="9144959"/>
            <a:ext cx="16090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Torque requirement for 500g robot, driving 0.5m/s, with 2.5cm radius wheels, is on the order of 13mNm at ~200RPM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BF8D2FD-365F-3399-DA2B-C8E484CC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8" y="1316071"/>
            <a:ext cx="2693504" cy="269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370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E7C0-7DD3-1642-97BB-96A308523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D419FB0-B72A-0FB9-ADE5-76332EFC5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AB696B5-F73D-6CCE-2050-C7DAEFC83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DDCD3F9-2C14-75FA-122F-77B02F4C8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DC Motor Gearing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159060E-730A-2050-3C26-A3F8D7E60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8" y="1316071"/>
            <a:ext cx="2693504" cy="269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B2EA2C-017E-3864-4F2F-D48D5576B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164" y="0"/>
            <a:ext cx="2693504" cy="6625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E33057-59B2-6800-A6A6-E902FD571F8B}"/>
              </a:ext>
            </a:extLst>
          </p:cNvPr>
          <p:cNvSpPr txBox="1"/>
          <p:nvPr/>
        </p:nvSpPr>
        <p:spPr>
          <a:xfrm>
            <a:off x="4139731" y="4317849"/>
            <a:ext cx="51122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Stall current = ~10x hobby motor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  <a:p>
            <a:pPr algn="r"/>
            <a:r>
              <a:rPr lang="en-US" dirty="0"/>
              <a:t>Max eff. torque / 10 = 0.5mNm</a:t>
            </a:r>
          </a:p>
          <a:p>
            <a:pPr algn="r"/>
            <a:r>
              <a:rPr lang="en-US" dirty="0"/>
              <a:t>6600 RPM / 48  = ~140 RPM</a:t>
            </a:r>
          </a:p>
          <a:p>
            <a:pPr algn="r"/>
            <a:r>
              <a:rPr lang="en-US" dirty="0"/>
              <a:t>0.5mNm * 48 = ~24 </a:t>
            </a:r>
            <a:r>
              <a:rPr lang="en-US" dirty="0" err="1"/>
              <a:t>mNm</a:t>
            </a:r>
            <a:endParaRPr lang="en-US" dirty="0"/>
          </a:p>
          <a:p>
            <a:pPr algn="r"/>
            <a:r>
              <a:rPr lang="en-US" dirty="0"/>
              <a:t>25% of 24 = 6mNm</a:t>
            </a:r>
          </a:p>
          <a:p>
            <a:pPr algn="r"/>
            <a:r>
              <a:rPr lang="en-US" dirty="0"/>
              <a:t>Two motors =&gt; 12mNm total torque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29013-5947-17B2-0571-9AF465760B31}"/>
              </a:ext>
            </a:extLst>
          </p:cNvPr>
          <p:cNvSpPr txBox="1"/>
          <p:nvPr/>
        </p:nvSpPr>
        <p:spPr>
          <a:xfrm>
            <a:off x="3626797" y="2813128"/>
            <a:ext cx="5798382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Torque requirement for 500g robot, </a:t>
            </a:r>
          </a:p>
          <a:p>
            <a:r>
              <a:rPr lang="en-US" dirty="0"/>
              <a:t>driving 0.5m/s, with 2.5cm radius wheels,</a:t>
            </a:r>
          </a:p>
          <a:p>
            <a:r>
              <a:rPr lang="en-US" dirty="0"/>
              <a:t>is on the order of 13mNm at ~200RPM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89040-F733-11FC-9655-172652F2D09E}"/>
              </a:ext>
            </a:extLst>
          </p:cNvPr>
          <p:cNvSpPr txBox="1"/>
          <p:nvPr/>
        </p:nvSpPr>
        <p:spPr>
          <a:xfrm>
            <a:off x="123911" y="3967290"/>
            <a:ext cx="6235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 load speed</a:t>
            </a:r>
            <a:r>
              <a:rPr lang="en-US" dirty="0"/>
              <a:t>：6600rpm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61EE-9D54-3269-0644-3B07B8EB1395}"/>
              </a:ext>
            </a:extLst>
          </p:cNvPr>
          <p:cNvSpPr txBox="1"/>
          <p:nvPr/>
        </p:nvSpPr>
        <p:spPr>
          <a:xfrm>
            <a:off x="123911" y="4345339"/>
            <a:ext cx="6235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Stall current：</a:t>
            </a:r>
            <a:r>
              <a:rPr lang="en-US" dirty="0"/>
              <a:t>0.8A。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432898-ABE7-E796-688E-91D7C3D8F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345" y="1200150"/>
            <a:ext cx="3337258" cy="1510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C752A-B2F9-9404-2125-ABDEF9EAC1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6695"/>
          <a:stretch/>
        </p:blipFill>
        <p:spPr>
          <a:xfrm rot="5400000">
            <a:off x="888833" y="4384190"/>
            <a:ext cx="1127765" cy="2315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5F5E1F-93CF-75CB-965F-3973EC10676C}"/>
              </a:ext>
            </a:extLst>
          </p:cNvPr>
          <p:cNvSpPr txBox="1"/>
          <p:nvPr/>
        </p:nvSpPr>
        <p:spPr>
          <a:xfrm>
            <a:off x="290288" y="6049589"/>
            <a:ext cx="6235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1:48 gear ratio</a:t>
            </a:r>
          </a:p>
        </p:txBody>
      </p:sp>
    </p:spTree>
    <p:extLst>
      <p:ext uri="{BB962C8B-B14F-4D97-AF65-F5344CB8AC3E}">
        <p14:creationId xmlns:p14="http://schemas.microsoft.com/office/powerpoint/2010/main" val="2604742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FD126-9545-4592-1CD6-1809C53B2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05C2A32-CAF7-4CE2-B1C9-7FE5C7BAB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15093D6-3C25-7949-CF5F-5A28EFE83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43FEFB3-700F-889E-8C6C-D31179A58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Drivers: H-Bridges – Motivation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23DD0D-BFC3-2D78-633F-BBF03C146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73" y="1406412"/>
            <a:ext cx="3762067" cy="2151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EB7611-9EE1-CACC-EC51-0DD817D2A7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203" y="743808"/>
            <a:ext cx="5562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41DCF-7006-466B-1B9E-13C72DD16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40" y="5397632"/>
            <a:ext cx="7573047" cy="890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E70B3-5AB5-9AB1-40A6-E55B6B8A9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40" y="4404083"/>
            <a:ext cx="7755927" cy="912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B647E-F27C-C54E-76C7-CCBFC35183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7355"/>
          <a:stretch/>
        </p:blipFill>
        <p:spPr>
          <a:xfrm>
            <a:off x="7962127" y="5103448"/>
            <a:ext cx="2411583" cy="448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9FDBC-BFEF-6F5E-B2CC-6B30A4431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535" y="3725694"/>
            <a:ext cx="3870533" cy="135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459C9-27B8-F81E-BAE7-E764CDBDB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7647" y="5035693"/>
            <a:ext cx="1441620" cy="18223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74586A-280F-2BEB-BD2A-4239414CE198}"/>
              </a:ext>
            </a:extLst>
          </p:cNvPr>
          <p:cNvSpPr txBox="1"/>
          <p:nvPr/>
        </p:nvSpPr>
        <p:spPr>
          <a:xfrm>
            <a:off x="2589949" y="3636596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would we power the motor?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000DA-8F21-D6C2-D6E9-9528831EB99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752" t="66500" r="20063" b="12896"/>
          <a:stretch/>
        </p:blipFill>
        <p:spPr>
          <a:xfrm>
            <a:off x="6790420" y="3124366"/>
            <a:ext cx="5259377" cy="4579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726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0EB4A-32A8-F48E-93A3-0B12F8CF8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2255DDA-15E4-4EBA-EE9F-A96018BCF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09C48D2-1031-DE3E-2704-14900B730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8185F74-FCD2-EECE-EA50-6B429EB69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Drivers: H-Bridges – What and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44331-786E-FD88-3F4A-4086D2D8124F}"/>
              </a:ext>
            </a:extLst>
          </p:cNvPr>
          <p:cNvSpPr txBox="1"/>
          <p:nvPr/>
        </p:nvSpPr>
        <p:spPr>
          <a:xfrm>
            <a:off x="2677886" y="1959428"/>
            <a:ext cx="6211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up to h bridge components one by one</a:t>
            </a:r>
          </a:p>
        </p:txBody>
      </p:sp>
      <p:pic>
        <p:nvPicPr>
          <p:cNvPr id="5" name="Online Media 4" descr="Driving DC motors, part 1/3:  Flyback diodes (Kevin Lynch)">
            <a:hlinkClick r:id="" action="ppaction://media"/>
            <a:extLst>
              <a:ext uri="{FF2B5EF4-FFF2-40B4-BE49-F238E27FC236}">
                <a16:creationId xmlns:a16="http://schemas.microsoft.com/office/drawing/2014/main" id="{8FCCB467-412A-2D21-C0B8-7AE5A232021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29317"/>
            <a:ext cx="12192001" cy="6888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DB5CC-E38C-B98F-6E9F-01F103E24A7B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4:36</a:t>
            </a:r>
          </a:p>
        </p:txBody>
      </p:sp>
    </p:spTree>
    <p:extLst>
      <p:ext uri="{BB962C8B-B14F-4D97-AF65-F5344CB8AC3E}">
        <p14:creationId xmlns:p14="http://schemas.microsoft.com/office/powerpoint/2010/main" val="245431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2CD86-4459-AE81-4926-D0F55CD80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C4A7A93-CA19-2324-06AB-EB67F38A0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1660F43-3F8F-72C7-8EB6-77BEAEDCE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C687B40-E87B-E8B7-9B98-EE4253A86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Drivers: H-Bridges at a High Level</a:t>
            </a:r>
          </a:p>
        </p:txBody>
      </p:sp>
      <p:pic>
        <p:nvPicPr>
          <p:cNvPr id="3" name="Online Media 3" descr="What is an H-Bridge?">
            <a:hlinkClick r:id="" action="ppaction://media"/>
            <a:extLst>
              <a:ext uri="{FF2B5EF4-FFF2-40B4-BE49-F238E27FC236}">
                <a16:creationId xmlns:a16="http://schemas.microsoft.com/office/drawing/2014/main" id="{4B1A5402-C621-497D-515A-B7BE7B553A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25FC3-0712-8F5B-D130-72CD56B04A87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2:45</a:t>
            </a:r>
          </a:p>
        </p:txBody>
      </p:sp>
    </p:spTree>
    <p:extLst>
      <p:ext uri="{BB962C8B-B14F-4D97-AF65-F5344CB8AC3E}">
        <p14:creationId xmlns:p14="http://schemas.microsoft.com/office/powerpoint/2010/main" val="95265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A05A-5630-FD8C-9CB9-B137805D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804E763-335F-FB55-9C9C-84AC896C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DA454B-9A0B-3B9C-1532-A9B5468CE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4D8CA0A-F703-CEAD-D994-09EC5F6B1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Swarm-on-a-Stick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CD7E1-AAB6-950F-CFE2-6529A0623C14}"/>
              </a:ext>
            </a:extLst>
          </p:cNvPr>
          <p:cNvSpPr txBox="1"/>
          <p:nvPr/>
        </p:nvSpPr>
        <p:spPr>
          <a:xfrm>
            <a:off x="261257" y="2436709"/>
            <a:ext cx="11545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will create an open-source swarm robotics kit for education, from scratch.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 descr="A logo of a toy&#10;&#10;Description automatically generated">
            <a:extLst>
              <a:ext uri="{FF2B5EF4-FFF2-40B4-BE49-F238E27FC236}">
                <a16:creationId xmlns:a16="http://schemas.microsoft.com/office/drawing/2014/main" id="{A395537B-A83C-E4BD-F42D-A77B2371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176" b="48438" l="9180" r="88477">
                        <a14:foregroundMark x1="9277" y1="40137" x2="9277" y2="40137"/>
                        <a14:foregroundMark x1="88477" y1="39648" x2="88477" y2="39648"/>
                        <a14:foregroundMark x1="69141" y1="47754" x2="69141" y2="47754"/>
                        <a14:foregroundMark x1="63867" y1="47852" x2="63867" y2="47852"/>
                        <a14:foregroundMark x1="37109" y1="48242" x2="37109" y2="48242"/>
                        <a14:foregroundMark x1="36914" y1="48340" x2="36914" y2="48340"/>
                        <a14:foregroundMark x1="36816" y1="48438" x2="36816" y2="4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8239" r="3659" b="50000"/>
          <a:stretch/>
        </p:blipFill>
        <p:spPr>
          <a:xfrm>
            <a:off x="2833077" y="2929536"/>
            <a:ext cx="6180881" cy="14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9FE0F-0C99-B851-1DE7-4EAF7375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1ED5A57-D3DD-E366-03F3-C6888EC75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D3FF1E6-2788-2581-D8C4-B367B7034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DB8DED6-1A0C-B073-B08B-EE2853BA3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Encoders: Integration and 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18135-4A85-8535-1E3A-16AB435C9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57" y="1260503"/>
            <a:ext cx="2701528" cy="1802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514977-4B8B-71AD-E009-468C3B49D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87" y="1408854"/>
            <a:ext cx="3506346" cy="1783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708AAA-D742-9CE0-0A69-A88F98070543}"/>
                  </a:ext>
                </a:extLst>
              </p:cNvPr>
              <p:cNvSpPr txBox="1"/>
              <p:nvPr/>
            </p:nvSpPr>
            <p:spPr>
              <a:xfrm>
                <a:off x="7441235" y="1739287"/>
                <a:ext cx="4754763" cy="11223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Vehicle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</m:t>
                    </m:r>
                  </m:oMath>
                </a14:m>
                <a:r>
                  <a:rPr lang="en-US" sz="2000" b="0" dirty="0">
                    <a:latin typeface="+mj-lt"/>
                  </a:rPr>
                  <a:t> Wheel speed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 </m:t>
                    </m:r>
                  </m:oMath>
                </a14:m>
                <a:r>
                  <a:rPr lang="en-US" sz="2000" dirty="0"/>
                  <a:t>Vehicle heading angular velocity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708AAA-D742-9CE0-0A69-A88F98070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35" y="1739287"/>
                <a:ext cx="4754763" cy="1122359"/>
              </a:xfrm>
              <a:prstGeom prst="rect">
                <a:avLst/>
              </a:prstGeom>
              <a:blipFill>
                <a:blip r:embed="rId5"/>
                <a:stretch>
                  <a:fillRect l="-532" r="-266"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D3E0BB5-7DC8-442A-F4B6-2924140033DE}"/>
              </a:ext>
            </a:extLst>
          </p:cNvPr>
          <p:cNvSpPr/>
          <p:nvPr/>
        </p:nvSpPr>
        <p:spPr bwMode="auto">
          <a:xfrm>
            <a:off x="7184954" y="2114276"/>
            <a:ext cx="3127888" cy="333955"/>
          </a:xfrm>
          <a:custGeom>
            <a:avLst/>
            <a:gdLst>
              <a:gd name="connsiteX0" fmla="*/ 0 w 3127888"/>
              <a:gd name="connsiteY0" fmla="*/ 166978 h 333955"/>
              <a:gd name="connsiteX1" fmla="*/ 1563944 w 3127888"/>
              <a:gd name="connsiteY1" fmla="*/ 0 h 333955"/>
              <a:gd name="connsiteX2" fmla="*/ 3127888 w 3127888"/>
              <a:gd name="connsiteY2" fmla="*/ 166978 h 333955"/>
              <a:gd name="connsiteX3" fmla="*/ 1563944 w 3127888"/>
              <a:gd name="connsiteY3" fmla="*/ 333956 h 333955"/>
              <a:gd name="connsiteX4" fmla="*/ 0 w 3127888"/>
              <a:gd name="connsiteY4" fmla="*/ 166978 h 333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7888" h="333955" extrusionOk="0">
                <a:moveTo>
                  <a:pt x="0" y="166978"/>
                </a:moveTo>
                <a:cubicBezTo>
                  <a:pt x="-20043" y="62396"/>
                  <a:pt x="593556" y="40026"/>
                  <a:pt x="1563944" y="0"/>
                </a:cubicBezTo>
                <a:cubicBezTo>
                  <a:pt x="2440325" y="2661"/>
                  <a:pt x="3121450" y="74964"/>
                  <a:pt x="3127888" y="166978"/>
                </a:cubicBezTo>
                <a:cubicBezTo>
                  <a:pt x="3101773" y="284700"/>
                  <a:pt x="2421545" y="367897"/>
                  <a:pt x="1563944" y="333956"/>
                </a:cubicBezTo>
                <a:cubicBezTo>
                  <a:pt x="698672" y="333119"/>
                  <a:pt x="16022" y="266853"/>
                  <a:pt x="0" y="166978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026" name="Picture 2" descr="What is the Difference between Absolute and Incremental Encoders? - RealPars">
            <a:extLst>
              <a:ext uri="{FF2B5EF4-FFF2-40B4-BE49-F238E27FC236}">
                <a16:creationId xmlns:a16="http://schemas.microsoft.com/office/drawing/2014/main" id="{3E463B2E-C9BF-B847-B95D-C93CF1E45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/>
          <a:stretch/>
        </p:blipFill>
        <p:spPr bwMode="auto">
          <a:xfrm>
            <a:off x="478317" y="3528716"/>
            <a:ext cx="1868076" cy="275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Quadrature Encoder and How does it Work?">
            <a:extLst>
              <a:ext uri="{FF2B5EF4-FFF2-40B4-BE49-F238E27FC236}">
                <a16:creationId xmlns:a16="http://schemas.microsoft.com/office/drawing/2014/main" id="{8DD86458-8235-9D8A-2C7D-4E4DD6E6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9" y="3528716"/>
            <a:ext cx="2759701" cy="275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drature Encoders - The Ultimate Guide">
            <a:extLst>
              <a:ext uri="{FF2B5EF4-FFF2-40B4-BE49-F238E27FC236}">
                <a16:creationId xmlns:a16="http://schemas.microsoft.com/office/drawing/2014/main" id="{1EDF5B11-D99F-814A-9B46-4D7A8EE76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27" y="3426082"/>
            <a:ext cx="444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is the Difference between Absolute and Incremental Encoders? - RealPars">
            <a:extLst>
              <a:ext uri="{FF2B5EF4-FFF2-40B4-BE49-F238E27FC236}">
                <a16:creationId xmlns:a16="http://schemas.microsoft.com/office/drawing/2014/main" id="{43304B44-7DC9-2BEF-9C2A-02A66DB9F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r="61680"/>
          <a:stretch/>
        </p:blipFill>
        <p:spPr bwMode="auto">
          <a:xfrm>
            <a:off x="2401717" y="3500536"/>
            <a:ext cx="1601621" cy="275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1C4DFC-8D8D-00A9-1B8F-3DE927E3B7E4}"/>
              </a:ext>
            </a:extLst>
          </p:cNvPr>
          <p:cNvSpPr txBox="1"/>
          <p:nvPr/>
        </p:nvSpPr>
        <p:spPr>
          <a:xfrm>
            <a:off x="830424" y="6283582"/>
            <a:ext cx="621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Incremental encoders are typical for mobility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655A5-A5EA-BA85-C2F9-CFE3E2C1B5AC}"/>
              </a:ext>
            </a:extLst>
          </p:cNvPr>
          <p:cNvSpPr txBox="1"/>
          <p:nvPr/>
        </p:nvSpPr>
        <p:spPr>
          <a:xfrm>
            <a:off x="7190605" y="6283582"/>
            <a:ext cx="499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Quadrature encoders give direction</a:t>
            </a:r>
          </a:p>
        </p:txBody>
      </p:sp>
    </p:spTree>
    <p:extLst>
      <p:ext uri="{BB962C8B-B14F-4D97-AF65-F5344CB8AC3E}">
        <p14:creationId xmlns:p14="http://schemas.microsoft.com/office/powerpoint/2010/main" val="7023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05B7F-4757-5D1A-F416-2473DAC0C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25FAA41-5B99-2055-CAA7-FC76908D4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9DEB39E-BD1C-4731-B63B-C69D480E6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8FC670B-A3B5-A321-7C8D-A370339CB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Encoders: Integration and Use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4E878EB-D886-90EF-FFF6-F205C97B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76" y="1552372"/>
            <a:ext cx="38100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8633DE1C-625B-F251-9F8F-2341C9BFB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7320" y="7310437"/>
            <a:ext cx="7620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DD664F5D-1C72-1948-285F-240449B2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3" y="1213166"/>
            <a:ext cx="3066177" cy="392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F8691F-2D08-37E2-BAB5-8EBA890F8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1693" y="8372676"/>
            <a:ext cx="7772400" cy="5452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FFE42-1247-9A90-E680-D1E5AE931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937" y="1791386"/>
            <a:ext cx="4751522" cy="3426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C72AB-53A6-E9FE-B7B5-05E3A2D40701}"/>
              </a:ext>
            </a:extLst>
          </p:cNvPr>
          <p:cNvSpPr txBox="1"/>
          <p:nvPr/>
        </p:nvSpPr>
        <p:spPr>
          <a:xfrm>
            <a:off x="927911" y="5198955"/>
            <a:ext cx="294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1:120 TT motor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DD6BEF-A994-8749-53A1-52A342A1BE47}"/>
              </a:ext>
            </a:extLst>
          </p:cNvPr>
          <p:cNvSpPr txBox="1"/>
          <p:nvPr/>
        </p:nvSpPr>
        <p:spPr>
          <a:xfrm>
            <a:off x="4262695" y="5198955"/>
            <a:ext cx="5243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Magnetic quadrature encoder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76929-E0DC-4F39-C422-7ED8F1CD6331}"/>
              </a:ext>
            </a:extLst>
          </p:cNvPr>
          <p:cNvSpPr txBox="1"/>
          <p:nvPr/>
        </p:nvSpPr>
        <p:spPr>
          <a:xfrm>
            <a:off x="9627153" y="5198955"/>
            <a:ext cx="5243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Integrated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A5A581-B4C1-DAC0-036E-C4EAF9E8D14E}"/>
              </a:ext>
            </a:extLst>
          </p:cNvPr>
          <p:cNvCxnSpPr/>
          <p:nvPr/>
        </p:nvCxnSpPr>
        <p:spPr bwMode="auto">
          <a:xfrm flipV="1">
            <a:off x="4026877" y="3297115"/>
            <a:ext cx="404446" cy="267286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C71009-D3D3-DE7E-5645-235F78BDB64C}"/>
              </a:ext>
            </a:extLst>
          </p:cNvPr>
          <p:cNvSpPr txBox="1"/>
          <p:nvPr/>
        </p:nvSpPr>
        <p:spPr>
          <a:xfrm>
            <a:off x="2867648" y="5981914"/>
            <a:ext cx="5243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 effect sensors</a:t>
            </a:r>
          </a:p>
        </p:txBody>
      </p:sp>
      <p:pic>
        <p:nvPicPr>
          <p:cNvPr id="11" name="Picture 6" descr="Single-axis Hall-effect sensor principle [45]. The output signal from a...  | Download Scientific Diagram">
            <a:extLst>
              <a:ext uri="{FF2B5EF4-FFF2-40B4-BE49-F238E27FC236}">
                <a16:creationId xmlns:a16="http://schemas.microsoft.com/office/drawing/2014/main" id="{C34C39F7-B8CD-1C22-E309-F3F0D3F2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205" y="5679565"/>
            <a:ext cx="1729876" cy="10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DC666-0925-E493-18C3-D4857A7A7D95}"/>
              </a:ext>
            </a:extLst>
          </p:cNvPr>
          <p:cNvCxnSpPr>
            <a:cxnSpLocks/>
          </p:cNvCxnSpPr>
          <p:nvPr/>
        </p:nvCxnSpPr>
        <p:spPr bwMode="auto">
          <a:xfrm flipV="1">
            <a:off x="4039104" y="3112477"/>
            <a:ext cx="722439" cy="287345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9337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DE561-41E0-0E18-7015-92B4681FE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4EDF42-C681-C876-A7B3-98A401846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D9E9C95-FDA4-059C-9386-FCF2942F2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4EE77CB-B260-A17E-94E0-C9CE5755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Encoders: Integration and Use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7C51169-03DD-E580-655B-C18BE06E2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/>
          <a:stretch/>
        </p:blipFill>
        <p:spPr bwMode="auto">
          <a:xfrm>
            <a:off x="287865" y="1552372"/>
            <a:ext cx="3362037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98E2A4-A072-2D1D-1939-CB3B079C9D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59" b="24219"/>
          <a:stretch/>
        </p:blipFill>
        <p:spPr>
          <a:xfrm>
            <a:off x="4567905" y="1178378"/>
            <a:ext cx="6706091" cy="333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49A61C-7F8E-FA00-5B8A-9EBA93CCE23D}"/>
              </a:ext>
            </a:extLst>
          </p:cNvPr>
          <p:cNvSpPr txBox="1"/>
          <p:nvPr/>
        </p:nvSpPr>
        <p:spPr>
          <a:xfrm>
            <a:off x="4196878" y="4441848"/>
            <a:ext cx="8690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Counts per revolution of </a:t>
            </a:r>
            <a:r>
              <a:rPr lang="en-US" b="1" u="sng" dirty="0"/>
              <a:t>wheel </a:t>
            </a:r>
            <a:r>
              <a:rPr lang="en-US" b="1" dirty="0"/>
              <a:t>shaft: </a:t>
            </a:r>
            <a:r>
              <a:rPr lang="en-US" dirty="0"/>
              <a:t>CPR * gear ratio</a:t>
            </a:r>
          </a:p>
          <a:p>
            <a:r>
              <a:rPr lang="en-US" b="1" dirty="0"/>
              <a:t>To calculate RPM: </a:t>
            </a:r>
            <a:r>
              <a:rPr lang="en-US" dirty="0"/>
              <a:t>counts since last read / delta t</a:t>
            </a:r>
          </a:p>
          <a:p>
            <a:r>
              <a:rPr lang="en-US" dirty="0"/>
              <a:t>e.g.,  </a:t>
            </a:r>
          </a:p>
          <a:p>
            <a:r>
              <a:rPr lang="en-US" dirty="0"/>
              <a:t>         counts = </a:t>
            </a:r>
            <a:r>
              <a:rPr lang="en-US" dirty="0" err="1"/>
              <a:t>encoder.counts</a:t>
            </a:r>
            <a:r>
              <a:rPr lang="en-US" dirty="0"/>
              <a:t> – </a:t>
            </a:r>
            <a:r>
              <a:rPr lang="en-US" dirty="0" err="1"/>
              <a:t>last_counts</a:t>
            </a:r>
            <a:endParaRPr lang="en-US" dirty="0"/>
          </a:p>
          <a:p>
            <a:r>
              <a:rPr lang="en-US" dirty="0"/>
              <a:t>         </a:t>
            </a:r>
            <a:r>
              <a:rPr lang="en-US" dirty="0" err="1"/>
              <a:t>countspersec</a:t>
            </a:r>
            <a:r>
              <a:rPr lang="en-US" dirty="0"/>
              <a:t> = counts / </a:t>
            </a:r>
            <a:r>
              <a:rPr lang="en-US" dirty="0" err="1"/>
              <a:t>deltat</a:t>
            </a:r>
            <a:endParaRPr lang="en-US" dirty="0"/>
          </a:p>
          <a:p>
            <a:r>
              <a:rPr lang="en-US" dirty="0"/>
              <a:t>         rpm = </a:t>
            </a:r>
            <a:r>
              <a:rPr lang="en-US" dirty="0" err="1"/>
              <a:t>countspersec</a:t>
            </a:r>
            <a:r>
              <a:rPr lang="en-US" dirty="0"/>
              <a:t> * (60 / (12*120))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B6BC5-A494-CE67-832E-E7AC9C76C449}"/>
              </a:ext>
            </a:extLst>
          </p:cNvPr>
          <p:cNvSpPr txBox="1"/>
          <p:nvPr/>
        </p:nvSpPr>
        <p:spPr>
          <a:xfrm>
            <a:off x="2886559" y="1357981"/>
            <a:ext cx="869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“12 CPR”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2B8016-11D3-CFC0-BA90-9C8BEB1A4CB7}"/>
              </a:ext>
            </a:extLst>
          </p:cNvPr>
          <p:cNvCxnSpPr/>
          <p:nvPr/>
        </p:nvCxnSpPr>
        <p:spPr bwMode="auto">
          <a:xfrm flipH="1">
            <a:off x="2541722" y="1821051"/>
            <a:ext cx="689675" cy="49669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5946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E7758-8DB9-B241-1C65-AB5B14CC5DB5}"/>
              </a:ext>
            </a:extLst>
          </p:cNvPr>
          <p:cNvSpPr txBox="1"/>
          <p:nvPr/>
        </p:nvSpPr>
        <p:spPr>
          <a:xfrm>
            <a:off x="3549095" y="4239904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motors </a:t>
            </a:r>
            <a:r>
              <a:rPr lang="en-US" dirty="0">
                <a:sym typeface="Wingdings" pitchFamily="2" charset="2"/>
              </a:rPr>
              <a:t> encoders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motor control  motion planning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732933" cy="13849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(~5 minutes only)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FabLab training (~4:15pm)</a:t>
            </a:r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4E82FC-8222-47F3-067E-C0280BD2FEEF}"/>
              </a:ext>
            </a:extLst>
          </p:cNvPr>
          <p:cNvGrpSpPr/>
          <p:nvPr/>
        </p:nvGrpSpPr>
        <p:grpSpPr>
          <a:xfrm>
            <a:off x="2814457" y="2887323"/>
            <a:ext cx="6199501" cy="1499724"/>
            <a:chOff x="1785257" y="5025386"/>
            <a:chExt cx="6199501" cy="1499724"/>
          </a:xfrm>
        </p:grpSpPr>
        <p:pic>
          <p:nvPicPr>
            <p:cNvPr id="7" name="Picture 6" descr="A logo of a toy&#10;&#10;Description automatically generated">
              <a:extLst>
                <a:ext uri="{FF2B5EF4-FFF2-40B4-BE49-F238E27FC236}">
                  <a16:creationId xmlns:a16="http://schemas.microsoft.com/office/drawing/2014/main" id="{850F25A9-3028-CB73-7339-F87700E5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76" b="48438" l="9180" r="88477">
                          <a14:foregroundMark x1="9277" y1="40137" x2="9277" y2="40137"/>
                          <a14:foregroundMark x1="88477" y1="39648" x2="88477" y2="39648"/>
                          <a14:foregroundMark x1="69141" y1="47754" x2="69141" y2="47754"/>
                          <a14:foregroundMark x1="63867" y1="47852" x2="63867" y2="47852"/>
                          <a14:foregroundMark x1="37109" y1="48242" x2="37109" y2="48242"/>
                          <a14:foregroundMark x1="36914" y1="48340" x2="36914" y2="48340"/>
                          <a14:foregroundMark x1="36816" y1="48438" x2="36816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" t="28239" r="3659" b="50000"/>
            <a:stretch/>
          </p:blipFill>
          <p:spPr>
            <a:xfrm>
              <a:off x="1803877" y="5067599"/>
              <a:ext cx="6180881" cy="1415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617A84-D646-CDE7-2E94-D6A6C0D24DC5}"/>
                </a:ext>
              </a:extLst>
            </p:cNvPr>
            <p:cNvSpPr/>
            <p:nvPr/>
          </p:nvSpPr>
          <p:spPr bwMode="auto">
            <a:xfrm>
              <a:off x="1785257" y="5025386"/>
              <a:ext cx="6199501" cy="1499724"/>
            </a:xfrm>
            <a:prstGeom prst="rect">
              <a:avLst/>
            </a:prstGeom>
            <a:solidFill>
              <a:schemeClr val="bg1">
                <a:alpha val="73242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86CEE1B-79E5-0271-168E-B423C033B469}"/>
              </a:ext>
            </a:extLst>
          </p:cNvPr>
          <p:cNvSpPr/>
          <p:nvPr/>
        </p:nvSpPr>
        <p:spPr bwMode="auto">
          <a:xfrm>
            <a:off x="6219832" y="4165974"/>
            <a:ext cx="3520036" cy="1003412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Control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and 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A766EE-164E-E66F-027E-9C4637C2A5B0}"/>
              </a:ext>
            </a:extLst>
          </p:cNvPr>
          <p:cNvSpPr/>
          <p:nvPr/>
        </p:nvSpPr>
        <p:spPr bwMode="auto">
          <a:xfrm>
            <a:off x="6165669" y="2370785"/>
            <a:ext cx="3520036" cy="1003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Perception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9BC91-0E18-2E77-9579-D24498D20E13}"/>
              </a:ext>
            </a:extLst>
          </p:cNvPr>
          <p:cNvSpPr/>
          <p:nvPr/>
        </p:nvSpPr>
        <p:spPr bwMode="auto">
          <a:xfrm>
            <a:off x="2262562" y="4165974"/>
            <a:ext cx="3520036" cy="1003412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Compute and Power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946C6F-9C03-A4E5-A35D-12AAA1373A9F}"/>
              </a:ext>
            </a:extLst>
          </p:cNvPr>
          <p:cNvSpPr/>
          <p:nvPr/>
        </p:nvSpPr>
        <p:spPr bwMode="auto">
          <a:xfrm>
            <a:off x="2262562" y="2385617"/>
            <a:ext cx="3520036" cy="100341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256FE-7E79-2F8D-3317-0234AD888E96}"/>
              </a:ext>
            </a:extLst>
          </p:cNvPr>
          <p:cNvSpPr txBox="1"/>
          <p:nvPr/>
        </p:nvSpPr>
        <p:spPr>
          <a:xfrm>
            <a:off x="161070" y="1655978"/>
            <a:ext cx="50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Motors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drive electronics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encoders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PID controllers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top-down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00FFFF"/>
                </a:highlight>
              </a:rPr>
              <a:t>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24C79-F679-2F8E-ACE6-E71F0D4AE8E8}"/>
              </a:ext>
            </a:extLst>
          </p:cNvPr>
          <p:cNvSpPr txBox="1"/>
          <p:nvPr/>
        </p:nvSpPr>
        <p:spPr>
          <a:xfrm>
            <a:off x="7465034" y="1690772"/>
            <a:ext cx="51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00FF00"/>
                </a:highlight>
              </a:rPr>
              <a:t>Sensor suite (IMU, prox.), </a:t>
            </a:r>
            <a:r>
              <a:rPr lang="en-US" sz="1800" dirty="0">
                <a:highlight>
                  <a:srgbClr val="00FFFF"/>
                </a:highlight>
              </a:rPr>
              <a:t>calibration code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general IO (buttons and LEDs)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79E1-60A3-8CF6-247C-E970A6B11C37}"/>
              </a:ext>
            </a:extLst>
          </p:cNvPr>
          <p:cNvSpPr txBox="1"/>
          <p:nvPr/>
        </p:nvSpPr>
        <p:spPr>
          <a:xfrm>
            <a:off x="7979850" y="5237319"/>
            <a:ext cx="508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ighlight>
                  <a:srgbClr val="00FFFF"/>
                </a:highlight>
              </a:rPr>
              <a:t>microROS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ROS2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Gazebo simulation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enclosure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57CF5-B7E6-F2F2-3836-D891C2AD2150}"/>
              </a:ext>
            </a:extLst>
          </p:cNvPr>
          <p:cNvSpPr txBox="1"/>
          <p:nvPr/>
        </p:nvSpPr>
        <p:spPr>
          <a:xfrm>
            <a:off x="161070" y="5237319"/>
            <a:ext cx="4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Battery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00FF00"/>
                </a:highlight>
              </a:rPr>
              <a:t>charging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wireless comms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GPIO and power distribution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BE0488-090A-2C98-2211-44BDA7875F8F}"/>
              </a:ext>
            </a:extLst>
          </p:cNvPr>
          <p:cNvSpPr txBox="1"/>
          <p:nvPr/>
        </p:nvSpPr>
        <p:spPr>
          <a:xfrm>
            <a:off x="735662" y="63482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B8B8B8"/>
                </a:highlight>
              </a:rPr>
              <a:t>Mechanics / Prototyping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E8F5E-B1D9-BF2D-655A-EEDDCC065C28}"/>
              </a:ext>
            </a:extLst>
          </p:cNvPr>
          <p:cNvSpPr txBox="1"/>
          <p:nvPr/>
        </p:nvSpPr>
        <p:spPr>
          <a:xfrm>
            <a:off x="5686956" y="634824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7F3AB-615F-D33A-1443-CA66C09E998E}"/>
              </a:ext>
            </a:extLst>
          </p:cNvPr>
          <p:cNvSpPr txBox="1"/>
          <p:nvPr/>
        </p:nvSpPr>
        <p:spPr>
          <a:xfrm>
            <a:off x="8142373" y="634824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48915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51798-9A43-5675-D29F-AB0E61FC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BE0DA57-403A-0009-21BC-B2EFA0588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E0C6539-058B-965E-EEE3-90132D8B5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5B20C48-8953-D4AD-02D0-9B6727DD0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AE7EA-D4FE-29CF-A600-25F9D30F1A50}"/>
              </a:ext>
            </a:extLst>
          </p:cNvPr>
          <p:cNvGrpSpPr/>
          <p:nvPr/>
        </p:nvGrpSpPr>
        <p:grpSpPr>
          <a:xfrm>
            <a:off x="2814457" y="2887323"/>
            <a:ext cx="6199501" cy="1499724"/>
            <a:chOff x="1785257" y="5025386"/>
            <a:chExt cx="6199501" cy="1499724"/>
          </a:xfrm>
        </p:grpSpPr>
        <p:pic>
          <p:nvPicPr>
            <p:cNvPr id="7" name="Picture 6" descr="A logo of a toy&#10;&#10;Description automatically generated">
              <a:extLst>
                <a:ext uri="{FF2B5EF4-FFF2-40B4-BE49-F238E27FC236}">
                  <a16:creationId xmlns:a16="http://schemas.microsoft.com/office/drawing/2014/main" id="{04944053-F82D-B8C4-B89C-24E18C03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76" b="48438" l="9180" r="88477">
                          <a14:foregroundMark x1="9277" y1="40137" x2="9277" y2="40137"/>
                          <a14:foregroundMark x1="88477" y1="39648" x2="88477" y2="39648"/>
                          <a14:foregroundMark x1="69141" y1="47754" x2="69141" y2="47754"/>
                          <a14:foregroundMark x1="63867" y1="47852" x2="63867" y2="47852"/>
                          <a14:foregroundMark x1="37109" y1="48242" x2="37109" y2="48242"/>
                          <a14:foregroundMark x1="36914" y1="48340" x2="36914" y2="48340"/>
                          <a14:foregroundMark x1="36816" y1="48438" x2="36816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" t="28239" r="3659" b="50000"/>
            <a:stretch/>
          </p:blipFill>
          <p:spPr>
            <a:xfrm>
              <a:off x="1803877" y="5067599"/>
              <a:ext cx="6180881" cy="1415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82454F-E9F4-1FA8-180B-9F0A87AEA39F}"/>
                </a:ext>
              </a:extLst>
            </p:cNvPr>
            <p:cNvSpPr/>
            <p:nvPr/>
          </p:nvSpPr>
          <p:spPr bwMode="auto">
            <a:xfrm>
              <a:off x="1785257" y="5025386"/>
              <a:ext cx="6199501" cy="1499724"/>
            </a:xfrm>
            <a:prstGeom prst="rect">
              <a:avLst/>
            </a:prstGeom>
            <a:solidFill>
              <a:schemeClr val="bg1">
                <a:alpha val="73242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AA47EA2-C4F2-1AFB-8459-0F12B56ABC0A}"/>
              </a:ext>
            </a:extLst>
          </p:cNvPr>
          <p:cNvSpPr/>
          <p:nvPr/>
        </p:nvSpPr>
        <p:spPr bwMode="auto">
          <a:xfrm>
            <a:off x="6219832" y="4165974"/>
            <a:ext cx="3520036" cy="1003412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Control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and 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AA3693-F4EB-0991-D245-2E38DDCAE0AB}"/>
              </a:ext>
            </a:extLst>
          </p:cNvPr>
          <p:cNvSpPr/>
          <p:nvPr/>
        </p:nvSpPr>
        <p:spPr bwMode="auto">
          <a:xfrm>
            <a:off x="6165669" y="2370785"/>
            <a:ext cx="3520036" cy="1003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Perception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041386-18E1-8B04-8FCD-AC08D3595666}"/>
              </a:ext>
            </a:extLst>
          </p:cNvPr>
          <p:cNvSpPr/>
          <p:nvPr/>
        </p:nvSpPr>
        <p:spPr bwMode="auto">
          <a:xfrm>
            <a:off x="2262562" y="4165974"/>
            <a:ext cx="3520036" cy="1003412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Compute and Power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3F1DC-D1C0-9952-1918-1E2B4CA9C31B}"/>
              </a:ext>
            </a:extLst>
          </p:cNvPr>
          <p:cNvSpPr/>
          <p:nvPr/>
        </p:nvSpPr>
        <p:spPr bwMode="auto">
          <a:xfrm>
            <a:off x="2262562" y="2385617"/>
            <a:ext cx="3520036" cy="100341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EF7B5-E5F2-868A-FEDF-8FB14FC1763C}"/>
              </a:ext>
            </a:extLst>
          </p:cNvPr>
          <p:cNvSpPr txBox="1"/>
          <p:nvPr/>
        </p:nvSpPr>
        <p:spPr>
          <a:xfrm>
            <a:off x="161070" y="1655978"/>
            <a:ext cx="50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Motors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drive electronics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encoders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PID controllers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top-down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00FFFF"/>
                </a:highlight>
              </a:rPr>
              <a:t>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31E9F-75CB-164D-1ABC-223B0C0D985B}"/>
              </a:ext>
            </a:extLst>
          </p:cNvPr>
          <p:cNvSpPr txBox="1"/>
          <p:nvPr/>
        </p:nvSpPr>
        <p:spPr>
          <a:xfrm>
            <a:off x="7465034" y="1690772"/>
            <a:ext cx="51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00FF00"/>
                </a:highlight>
              </a:rPr>
              <a:t>Sensor suite (IMU, prox.), </a:t>
            </a:r>
            <a:r>
              <a:rPr lang="en-US" sz="1800" dirty="0">
                <a:highlight>
                  <a:srgbClr val="00FFFF"/>
                </a:highlight>
              </a:rPr>
              <a:t>calibration code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general IO (buttons and LEDs)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1CB42-9F73-CB9D-5420-CAC75B1D45D7}"/>
              </a:ext>
            </a:extLst>
          </p:cNvPr>
          <p:cNvSpPr txBox="1"/>
          <p:nvPr/>
        </p:nvSpPr>
        <p:spPr>
          <a:xfrm>
            <a:off x="7979850" y="5237319"/>
            <a:ext cx="508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ighlight>
                  <a:srgbClr val="00FFFF"/>
                </a:highlight>
              </a:rPr>
              <a:t>microROS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ROS2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Gazebo simulation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enclosure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CD686-2F93-9B37-498E-8B62543D8E4B}"/>
              </a:ext>
            </a:extLst>
          </p:cNvPr>
          <p:cNvSpPr txBox="1"/>
          <p:nvPr/>
        </p:nvSpPr>
        <p:spPr>
          <a:xfrm>
            <a:off x="161070" y="5237319"/>
            <a:ext cx="4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Battery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00FF00"/>
                </a:highlight>
              </a:rPr>
              <a:t>charging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wireless comms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GPIO and power distribution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B15A3-AB47-5CEC-98D0-56A83C4D37FE}"/>
              </a:ext>
            </a:extLst>
          </p:cNvPr>
          <p:cNvSpPr txBox="1"/>
          <p:nvPr/>
        </p:nvSpPr>
        <p:spPr>
          <a:xfrm>
            <a:off x="735662" y="63482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B8B8B8"/>
                </a:highlight>
              </a:rPr>
              <a:t>Mechanics / Prototyping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AF95D-4664-A94B-E92B-2C67DE567E9C}"/>
              </a:ext>
            </a:extLst>
          </p:cNvPr>
          <p:cNvSpPr txBox="1"/>
          <p:nvPr/>
        </p:nvSpPr>
        <p:spPr>
          <a:xfrm>
            <a:off x="5686956" y="634824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EED4B-1F22-D069-11C1-2BF44CB6EED5}"/>
              </a:ext>
            </a:extLst>
          </p:cNvPr>
          <p:cNvSpPr txBox="1"/>
          <p:nvPr/>
        </p:nvSpPr>
        <p:spPr>
          <a:xfrm>
            <a:off x="8142373" y="634824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06603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B7778-46C8-EB0B-B816-347C31A8C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B26A3B7-C7FE-2A12-4D1C-E1350AA5C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1353D2C-D4E1-5681-5054-745117359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3DC7DA2-DEA8-74E6-4206-D4770D552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Welcoming New Students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E6124-904C-6AAA-9073-DE1A0429CD73}"/>
              </a:ext>
            </a:extLst>
          </p:cNvPr>
          <p:cNvSpPr txBox="1"/>
          <p:nvPr/>
        </p:nvSpPr>
        <p:spPr>
          <a:xfrm>
            <a:off x="80245" y="1520858"/>
            <a:ext cx="120315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 Please share: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Your name and grade level </a:t>
            </a:r>
            <a:r>
              <a:rPr lang="en-US" sz="3200" i="1" dirty="0"/>
              <a:t>(e.g., ECE senior)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How you heard about this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What you're excited about in this course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What you're worried about with this course </a:t>
            </a:r>
            <a:r>
              <a:rPr lang="en-US" sz="3200" i="1" dirty="0"/>
              <a:t>(e.g., technical content, not enough programming experience)</a:t>
            </a:r>
          </a:p>
        </p:txBody>
      </p:sp>
      <p:pic>
        <p:nvPicPr>
          <p:cNvPr id="3" name="Picture 2" descr="iRobot Roomba i7+ review: smarter than the average robot vacuum - The Verge">
            <a:extLst>
              <a:ext uri="{FF2B5EF4-FFF2-40B4-BE49-F238E27FC236}">
                <a16:creationId xmlns:a16="http://schemas.microsoft.com/office/drawing/2014/main" id="{E8133941-8322-4592-4E0F-119235B95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73" y="4867923"/>
            <a:ext cx="1857747" cy="185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est vacuum cleaners 2021 – our expert buying guide and reviews">
            <a:extLst>
              <a:ext uri="{FF2B5EF4-FFF2-40B4-BE49-F238E27FC236}">
                <a16:creationId xmlns:a16="http://schemas.microsoft.com/office/drawing/2014/main" id="{82129536-0F5A-E4DC-9858-F5375CF1F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1" r="19512"/>
          <a:stretch/>
        </p:blipFill>
        <p:spPr bwMode="auto">
          <a:xfrm>
            <a:off x="236723" y="4867923"/>
            <a:ext cx="2239439" cy="185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08439-2944-C61B-84AE-77971F106F5F}"/>
              </a:ext>
            </a:extLst>
          </p:cNvPr>
          <p:cNvSpPr txBox="1"/>
          <p:nvPr/>
        </p:nvSpPr>
        <p:spPr>
          <a:xfrm>
            <a:off x="4539061" y="5011966"/>
            <a:ext cx="79942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Are neither, one, or both of these examples of robots?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 makes something a robot?</a:t>
            </a:r>
          </a:p>
        </p:txBody>
      </p:sp>
    </p:spTree>
    <p:extLst>
      <p:ext uri="{BB962C8B-B14F-4D97-AF65-F5344CB8AC3E}">
        <p14:creationId xmlns:p14="http://schemas.microsoft.com/office/powerpoint/2010/main" val="424498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7329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(~5 minutes only)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FabLab training (~4:15pm)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970784" y="2669896"/>
            <a:ext cx="6250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Action:</a:t>
            </a:r>
            <a:r>
              <a:rPr lang="en-US" sz="4800" dirty="0"/>
              <a:t> Lecture 1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motors </a:t>
            </a:r>
            <a:r>
              <a:rPr lang="en-US" dirty="0">
                <a:sym typeface="Wingdings" pitchFamily="2" charset="2"/>
              </a:rPr>
              <a:t> encoders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motor control  motion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03D7-5FE1-734D-7BD6-20BAC350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B25F8FD-B8DA-248D-1A8B-97358371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3DB60BF-7B57-AB28-C2F9-848F3B1C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9E3FAC2-A7AC-137A-15F8-E6324EA4C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Lecture Overview: Ascending the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136F6-3AEC-8DF1-5CCF-D9D4DB9EA0D5}"/>
              </a:ext>
            </a:extLst>
          </p:cNvPr>
          <p:cNvSpPr txBox="1"/>
          <p:nvPr/>
        </p:nvSpPr>
        <p:spPr>
          <a:xfrm>
            <a:off x="1431817" y="2072137"/>
            <a:ext cx="53880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Electromagnetic motors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Motor gearing and mechanics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Motor driver electronics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Encoders</a:t>
            </a:r>
          </a:p>
          <a:p>
            <a:endParaRPr lang="en-US" sz="2800" dirty="0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E9AFD4F-30BE-C904-CED0-41ECE9DEC974}"/>
              </a:ext>
            </a:extLst>
          </p:cNvPr>
          <p:cNvSpPr/>
          <p:nvPr/>
        </p:nvSpPr>
        <p:spPr bwMode="auto">
          <a:xfrm>
            <a:off x="973539" y="3022686"/>
            <a:ext cx="9273773" cy="2592440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22727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27440</TotalTime>
  <Words>943</Words>
  <Application>Microsoft Macintosh PowerPoint</Application>
  <PresentationFormat>Widescreen</PresentationFormat>
  <Paragraphs>167</Paragraphs>
  <Slides>34</Slides>
  <Notes>34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822</cp:revision>
  <dcterms:created xsi:type="dcterms:W3CDTF">2011-02-07T17:37:21Z</dcterms:created>
  <dcterms:modified xsi:type="dcterms:W3CDTF">2025-01-27T23:06:15Z</dcterms:modified>
  <cp:category/>
</cp:coreProperties>
</file>